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9" r:id="rId1"/>
  </p:sldMasterIdLst>
  <p:sldIdLst>
    <p:sldId id="256" r:id="rId2"/>
    <p:sldId id="257" r:id="rId3"/>
    <p:sldId id="258" r:id="rId4"/>
    <p:sldId id="259" r:id="rId5"/>
    <p:sldId id="267" r:id="rId6"/>
    <p:sldId id="260" r:id="rId7"/>
    <p:sldId id="261" r:id="rId8"/>
    <p:sldId id="262" r:id="rId9"/>
    <p:sldId id="263" r:id="rId10"/>
    <p:sldId id="264"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14"/>
  </p:normalViewPr>
  <p:slideViewPr>
    <p:cSldViewPr snapToGrid="0" snapToObjects="1">
      <p:cViewPr varScale="1">
        <p:scale>
          <a:sx n="115" d="100"/>
          <a:sy n="115" d="100"/>
        </p:scale>
        <p:origin x="1584"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nl-NL"/>
              <a:t>Klik om stijl te bewerken</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5BCAD085-E8A6-8845-BD4E-CB4CCA059FC4}" type="datetimeFigureOut">
              <a:rPr lang="en-US" smtClean="0"/>
              <a:t>1/13/26</a:t>
            </a:fld>
            <a:endParaRPr lang="en-US"/>
          </a:p>
        </p:txBody>
      </p:sp>
      <p:sp>
        <p:nvSpPr>
          <p:cNvPr id="5" name="Footer Placeholder 4"/>
          <p:cNvSpPr>
            <a:spLocks noGrp="1"/>
          </p:cNvSpPr>
          <p:nvPr>
            <p:ph type="ftr" sz="quarter" idx="11"/>
          </p:nvPr>
        </p:nvSpPr>
        <p:spPr>
          <a:xfrm>
            <a:off x="914400" y="4323846"/>
            <a:ext cx="4880610" cy="365125"/>
          </a:xfrm>
        </p:spPr>
        <p:txBody>
          <a:bodyPr/>
          <a:lstStyle/>
          <a:p>
            <a:endParaRPr lang="en-US"/>
          </a:p>
        </p:txBody>
      </p:sp>
      <p:sp>
        <p:nvSpPr>
          <p:cNvPr id="6" name="Slide Number Placeholder 5"/>
          <p:cNvSpPr>
            <a:spLocks noGrp="1"/>
          </p:cNvSpPr>
          <p:nvPr>
            <p:ph type="sldNum" sz="quarter" idx="12"/>
          </p:nvPr>
        </p:nvSpPr>
        <p:spPr>
          <a:xfrm>
            <a:off x="6057900" y="1430867"/>
            <a:ext cx="2171700" cy="365125"/>
          </a:xfrm>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342952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042901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en bijschrif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nl-NL"/>
              <a:t>Klik om stijl te bewerken</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a:xfrm>
            <a:off x="594360" y="381001"/>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702475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eraat met bijschrift">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nl-NL"/>
              <a:t>Klik om stijl te bewerken</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a:xfrm>
            <a:off x="594360" y="379438"/>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C1FF6DA9-008F-8B48-92A6-B652298478BF}" type="slidenum">
              <a:rPr lang="en-US" smtClean="0"/>
              <a:t>‹nr.›</a:t>
            </a:fld>
            <a:endParaRPr lang="en-U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98835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amkaartj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nl-NL"/>
              <a:t>Klik om stijl te bewerken</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a:xfrm>
            <a:off x="594360" y="378884"/>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4068633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nl-NL"/>
              <a:t>Klik om stijl te bewerken</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5BCAD085-E8A6-8845-BD4E-CB4CCA059FC4}" type="datetimeFigureOut">
              <a:rPr lang="en-US" smtClean="0"/>
              <a:t>1/13/26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553699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nl-NL"/>
              <a:t>Klik om stijl te bewerken</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5BCAD085-E8A6-8845-BD4E-CB4CCA059FC4}" type="datetimeFigureOut">
              <a:rPr lang="en-US" smtClean="0"/>
              <a:t>1/13/26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523306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847237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5BCAD085-E8A6-8845-BD4E-CB4CCA059FC4}" type="datetimeFigureOut">
              <a:rPr lang="en-US" smtClean="0"/>
              <a:t>1/13/26</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4" cy="365125"/>
          </a:xfrm>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95204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92541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nl-NL"/>
              <a:t>Klik om stijl te bewerken</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5BCAD085-E8A6-8845-BD4E-CB4CCA059FC4}" type="datetimeFigureOut">
              <a:rPr lang="en-US" smtClean="0"/>
              <a:t>1/13/26</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3" cy="365125"/>
          </a:xfrm>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4153221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57492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nl-NL"/>
              <a:t>Klik om stijl te bewerken</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94359" y="3132667"/>
            <a:ext cx="3910579" cy="31309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4642098" y="3132667"/>
            <a:ext cx="3907541" cy="31309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557848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48877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8864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nl-NL"/>
              <a:t>Klik om stijl te bewerken</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4119652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BCAD085-E8A6-8845-BD4E-CB4CCA059FC4}"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61224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BCAD085-E8A6-8845-BD4E-CB4CCA059FC4}" type="datetimeFigureOut">
              <a:rPr lang="en-US" smtClean="0"/>
              <a:t>1/13/26</a:t>
            </a:fld>
            <a:endParaRPr lang="en-U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56881457"/>
      </p:ext>
    </p:extLst>
  </p:cSld>
  <p:clrMap bg1="dk1" tx1="lt1" bg2="dk2" tx2="lt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 id="2147483903" r:id="rId14"/>
    <p:sldLayoutId id="2147483904" r:id="rId15"/>
    <p:sldLayoutId id="2147483905" r:id="rId16"/>
    <p:sldLayoutId id="2147483906"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t>Zienswijze Boornbergum – Masterplan &amp; ROP</a:t>
            </a:r>
          </a:p>
        </p:txBody>
      </p:sp>
      <p:sp>
        <p:nvSpPr>
          <p:cNvPr id="3" name="Subtitle 2"/>
          <p:cNvSpPr>
            <a:spLocks noGrp="1"/>
          </p:cNvSpPr>
          <p:nvPr>
            <p:ph type="subTitle" idx="1"/>
          </p:nvPr>
        </p:nvSpPr>
        <p:spPr>
          <a:xfrm>
            <a:off x="914400" y="4100553"/>
            <a:ext cx="7315200" cy="685800"/>
          </a:xfrm>
        </p:spPr>
        <p:txBody>
          <a:bodyPr>
            <a:normAutofit fontScale="92500" lnSpcReduction="10000"/>
          </a:bodyPr>
          <a:lstStyle/>
          <a:p>
            <a:r>
              <a:rPr dirty="0" err="1"/>
              <a:t>Waarom</a:t>
            </a:r>
            <a:r>
              <a:rPr dirty="0"/>
              <a:t> </a:t>
            </a:r>
            <a:r>
              <a:rPr dirty="0" err="1"/>
              <a:t>maximaal</a:t>
            </a:r>
            <a:r>
              <a:rPr dirty="0"/>
              <a:t> 200 </a:t>
            </a:r>
            <a:r>
              <a:rPr dirty="0" err="1"/>
              <a:t>woningen</a:t>
            </a:r>
            <a:r>
              <a:rPr dirty="0"/>
              <a:t> </a:t>
            </a:r>
            <a:r>
              <a:rPr dirty="0" err="1"/>
              <a:t>wél</a:t>
            </a:r>
            <a:r>
              <a:rPr dirty="0"/>
              <a:t> past (</a:t>
            </a:r>
            <a:r>
              <a:rPr dirty="0" err="1"/>
              <a:t>en</a:t>
            </a:r>
            <a:r>
              <a:rPr dirty="0"/>
              <a:t> 600 </a:t>
            </a:r>
            <a:r>
              <a:rPr dirty="0" err="1"/>
              <a:t>niet</a:t>
            </a:r>
            <a:r>
              <a:rPr dirty="0"/>
              <a:t>)</a:t>
            </a:r>
          </a:p>
          <a:p>
            <a:r>
              <a:rPr dirty="0"/>
              <a:t>VDBK </a:t>
            </a:r>
            <a:r>
              <a:rPr dirty="0" err="1"/>
              <a:t>Commissie</a:t>
            </a:r>
            <a:r>
              <a:rPr dirty="0"/>
              <a:t> </a:t>
            </a:r>
            <a:r>
              <a:rPr dirty="0" err="1"/>
              <a:t>Wonen</a:t>
            </a:r>
            <a:r>
              <a:rPr dirty="0"/>
              <a:t>, </a:t>
            </a:r>
            <a:r>
              <a:rPr dirty="0" err="1"/>
              <a:t>Gezondheid</a:t>
            </a:r>
            <a:r>
              <a:rPr dirty="0"/>
              <a:t> </a:t>
            </a:r>
            <a:r>
              <a:rPr dirty="0" err="1"/>
              <a:t>en</a:t>
            </a:r>
            <a:r>
              <a:rPr dirty="0"/>
              <a:t> </a:t>
            </a:r>
            <a:r>
              <a:rPr dirty="0" err="1"/>
              <a:t>Welzijn</a:t>
            </a:r>
            <a:endParaRPr dirty="0"/>
          </a:p>
        </p:txBody>
      </p:sp>
      <p:pic>
        <p:nvPicPr>
          <p:cNvPr id="4" name="Picture 3" descr="8832239f-e787-4d07-a91c-fa252419b4cd.png"/>
          <p:cNvPicPr>
            <a:picLocks noChangeAspect="1"/>
          </p:cNvPicPr>
          <p:nvPr/>
        </p:nvPicPr>
        <p:blipFill>
          <a:blip r:embed="rId2"/>
          <a:stretch>
            <a:fillRect/>
          </a:stretch>
        </p:blipFill>
        <p:spPr>
          <a:xfrm>
            <a:off x="7772400" y="182880"/>
            <a:ext cx="1188720" cy="6325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Participatie &amp; draagvlak</a:t>
            </a:r>
          </a:p>
        </p:txBody>
      </p:sp>
      <p:sp>
        <p:nvSpPr>
          <p:cNvPr id="3" name="Content Placeholder 2"/>
          <p:cNvSpPr>
            <a:spLocks noGrp="1"/>
          </p:cNvSpPr>
          <p:nvPr>
            <p:ph idx="1"/>
          </p:nvPr>
        </p:nvSpPr>
        <p:spPr/>
        <p:txBody>
          <a:bodyPr/>
          <a:lstStyle/>
          <a:p>
            <a:r>
              <a:rPr dirty="0" err="1"/>
              <a:t>Gemeente</a:t>
            </a:r>
            <a:r>
              <a:rPr dirty="0"/>
              <a:t> </a:t>
            </a:r>
            <a:r>
              <a:rPr dirty="0" err="1"/>
              <a:t>werkt</a:t>
            </a:r>
            <a:r>
              <a:rPr dirty="0"/>
              <a:t> met </a:t>
            </a:r>
            <a:r>
              <a:rPr dirty="0" err="1"/>
              <a:t>bijeenkomsten</a:t>
            </a:r>
            <a:r>
              <a:rPr dirty="0"/>
              <a:t>, </a:t>
            </a:r>
            <a:r>
              <a:rPr dirty="0" err="1"/>
              <a:t>werkgroepen</a:t>
            </a:r>
            <a:r>
              <a:rPr dirty="0"/>
              <a:t> </a:t>
            </a:r>
            <a:r>
              <a:rPr dirty="0" err="1"/>
              <a:t>en</a:t>
            </a:r>
            <a:r>
              <a:rPr dirty="0"/>
              <a:t> </a:t>
            </a:r>
            <a:r>
              <a:rPr dirty="0" err="1"/>
              <a:t>enquêtes</a:t>
            </a:r>
            <a:r>
              <a:rPr dirty="0"/>
              <a:t>.</a:t>
            </a:r>
          </a:p>
          <a:p>
            <a:r>
              <a:rPr dirty="0" err="1"/>
              <a:t>Uitkomsten</a:t>
            </a:r>
            <a:r>
              <a:rPr dirty="0"/>
              <a:t> laten brede </a:t>
            </a:r>
            <a:r>
              <a:rPr dirty="0" err="1"/>
              <a:t>voorkeur</a:t>
            </a:r>
            <a:r>
              <a:rPr dirty="0"/>
              <a:t> </a:t>
            </a:r>
            <a:r>
              <a:rPr dirty="0" err="1"/>
              <a:t>zien</a:t>
            </a:r>
            <a:r>
              <a:rPr dirty="0"/>
              <a:t> </a:t>
            </a:r>
            <a:r>
              <a:rPr dirty="0" err="1"/>
              <a:t>voor</a:t>
            </a:r>
            <a:r>
              <a:rPr dirty="0"/>
              <a:t> </a:t>
            </a:r>
            <a:r>
              <a:rPr dirty="0" err="1"/>
              <a:t>beperkte</a:t>
            </a:r>
            <a:r>
              <a:rPr dirty="0"/>
              <a:t>, </a:t>
            </a:r>
            <a:r>
              <a:rPr dirty="0" err="1"/>
              <a:t>dorpse</a:t>
            </a:r>
            <a:r>
              <a:rPr dirty="0"/>
              <a:t> </a:t>
            </a:r>
            <a:r>
              <a:rPr dirty="0" err="1"/>
              <a:t>groei</a:t>
            </a:r>
            <a:r>
              <a:rPr dirty="0"/>
              <a:t>.</a:t>
            </a:r>
          </a:p>
          <a:p>
            <a:r>
              <a:rPr dirty="0"/>
              <a:t>95% </a:t>
            </a:r>
            <a:r>
              <a:rPr dirty="0" err="1"/>
              <a:t>wijst</a:t>
            </a:r>
            <a:r>
              <a:rPr dirty="0"/>
              <a:t> &gt;200 </a:t>
            </a:r>
            <a:r>
              <a:rPr dirty="0" err="1"/>
              <a:t>woningen</a:t>
            </a:r>
            <a:r>
              <a:rPr dirty="0"/>
              <a:t> </a:t>
            </a:r>
            <a:r>
              <a:rPr dirty="0" err="1"/>
              <a:t>af</a:t>
            </a:r>
            <a:r>
              <a:rPr dirty="0"/>
              <a:t> (</a:t>
            </a:r>
            <a:r>
              <a:rPr dirty="0" err="1"/>
              <a:t>volgens</a:t>
            </a:r>
            <a:r>
              <a:rPr dirty="0"/>
              <a:t> </a:t>
            </a:r>
            <a:r>
              <a:rPr dirty="0" err="1"/>
              <a:t>lokale</a:t>
            </a:r>
            <a:r>
              <a:rPr dirty="0"/>
              <a:t> </a:t>
            </a:r>
            <a:r>
              <a:rPr dirty="0" err="1"/>
              <a:t>enquête</a:t>
            </a:r>
            <a:r>
              <a:rPr dirty="0"/>
              <a:t>).</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4373"/>
            <a:ext cx="7178040" cy="1293028"/>
          </a:xfrm>
        </p:spPr>
        <p:txBody>
          <a:bodyPr>
            <a:noAutofit/>
          </a:bodyPr>
          <a:lstStyle/>
          <a:p>
            <a:r>
              <a:rPr sz="3800" dirty="0"/>
              <a:t>Slot: </a:t>
            </a:r>
            <a:r>
              <a:rPr sz="3800" dirty="0" err="1"/>
              <a:t>waarom</a:t>
            </a:r>
            <a:r>
              <a:rPr sz="3800" dirty="0"/>
              <a:t> 200 </a:t>
            </a:r>
            <a:r>
              <a:rPr sz="3800" dirty="0" err="1"/>
              <a:t>woningen</a:t>
            </a:r>
            <a:r>
              <a:rPr sz="3800" dirty="0"/>
              <a:t> de </a:t>
            </a:r>
            <a:r>
              <a:rPr sz="3800" dirty="0" err="1"/>
              <a:t>beste</a:t>
            </a:r>
            <a:r>
              <a:rPr sz="3800" dirty="0"/>
              <a:t> </a:t>
            </a:r>
            <a:r>
              <a:rPr sz="3800" dirty="0" err="1"/>
              <a:t>keuze</a:t>
            </a:r>
            <a:r>
              <a:rPr sz="3800" dirty="0"/>
              <a:t> is</a:t>
            </a:r>
          </a:p>
        </p:txBody>
      </p:sp>
      <p:sp>
        <p:nvSpPr>
          <p:cNvPr id="3" name="Content Placeholder 2"/>
          <p:cNvSpPr>
            <a:spLocks noGrp="1"/>
          </p:cNvSpPr>
          <p:nvPr>
            <p:ph idx="1"/>
          </p:nvPr>
        </p:nvSpPr>
        <p:spPr/>
        <p:txBody>
          <a:bodyPr/>
          <a:lstStyle/>
          <a:p>
            <a:r>
              <a:rPr dirty="0" err="1"/>
              <a:t>Proportioneel</a:t>
            </a:r>
            <a:r>
              <a:rPr dirty="0"/>
              <a:t> </a:t>
            </a:r>
            <a:r>
              <a:rPr dirty="0" err="1"/>
              <a:t>en</a:t>
            </a:r>
            <a:r>
              <a:rPr dirty="0"/>
              <a:t> </a:t>
            </a:r>
            <a:r>
              <a:rPr dirty="0" err="1"/>
              <a:t>passend</a:t>
            </a:r>
            <a:r>
              <a:rPr dirty="0"/>
              <a:t> </a:t>
            </a:r>
            <a:r>
              <a:rPr dirty="0" err="1"/>
              <a:t>bij</a:t>
            </a:r>
            <a:r>
              <a:rPr dirty="0"/>
              <a:t> het </a:t>
            </a:r>
            <a:r>
              <a:rPr dirty="0" err="1"/>
              <a:t>dorp</a:t>
            </a:r>
            <a:endParaRPr dirty="0"/>
          </a:p>
          <a:p>
            <a:r>
              <a:rPr dirty="0"/>
              <a:t>In </a:t>
            </a:r>
            <a:r>
              <a:rPr dirty="0" err="1"/>
              <a:t>lijn</a:t>
            </a:r>
            <a:r>
              <a:rPr dirty="0"/>
              <a:t> met </a:t>
            </a:r>
            <a:r>
              <a:rPr dirty="0" err="1"/>
              <a:t>beleid</a:t>
            </a:r>
            <a:r>
              <a:rPr dirty="0"/>
              <a:t>: </a:t>
            </a:r>
            <a:r>
              <a:rPr dirty="0" err="1"/>
              <a:t>leefkwaliteit</a:t>
            </a:r>
            <a:r>
              <a:rPr dirty="0"/>
              <a:t>, </a:t>
            </a:r>
            <a:r>
              <a:rPr dirty="0" err="1"/>
              <a:t>identiteit</a:t>
            </a:r>
            <a:r>
              <a:rPr dirty="0"/>
              <a:t> </a:t>
            </a:r>
            <a:r>
              <a:rPr dirty="0" err="1"/>
              <a:t>en</a:t>
            </a:r>
            <a:r>
              <a:rPr dirty="0"/>
              <a:t> </a:t>
            </a:r>
            <a:r>
              <a:rPr dirty="0" err="1"/>
              <a:t>draagvlak</a:t>
            </a:r>
            <a:endParaRPr dirty="0"/>
          </a:p>
          <a:p>
            <a:r>
              <a:rPr dirty="0"/>
              <a:t>Focus op starters, </a:t>
            </a:r>
            <a:r>
              <a:rPr dirty="0" err="1"/>
              <a:t>gezinnen</a:t>
            </a:r>
            <a:r>
              <a:rPr dirty="0"/>
              <a:t> </a:t>
            </a:r>
            <a:r>
              <a:rPr dirty="0" err="1"/>
              <a:t>en</a:t>
            </a:r>
            <a:r>
              <a:rPr dirty="0"/>
              <a:t> </a:t>
            </a:r>
            <a:r>
              <a:rPr dirty="0" err="1"/>
              <a:t>senioren</a:t>
            </a:r>
            <a:endParaRPr dirty="0"/>
          </a:p>
          <a:p>
            <a:r>
              <a:rPr dirty="0" err="1"/>
              <a:t>Realistisch</a:t>
            </a:r>
            <a:r>
              <a:rPr dirty="0"/>
              <a:t>, </a:t>
            </a:r>
            <a:r>
              <a:rPr dirty="0" err="1"/>
              <a:t>gefaseerd</a:t>
            </a:r>
            <a:r>
              <a:rPr dirty="0"/>
              <a:t> </a:t>
            </a:r>
            <a:r>
              <a:rPr dirty="0" err="1"/>
              <a:t>en</a:t>
            </a:r>
            <a:r>
              <a:rPr dirty="0"/>
              <a:t> </a:t>
            </a:r>
            <a:r>
              <a:rPr dirty="0" err="1"/>
              <a:t>uitvoerbaar</a:t>
            </a:r>
            <a:endParaRPr dirty="0"/>
          </a:p>
          <a:p>
            <a:r>
              <a:rPr dirty="0"/>
              <a:t>Breed </a:t>
            </a:r>
            <a:r>
              <a:rPr dirty="0" err="1"/>
              <a:t>gedragen</a:t>
            </a:r>
            <a:r>
              <a:rPr dirty="0"/>
              <a:t> door </a:t>
            </a:r>
            <a:r>
              <a:rPr dirty="0" err="1"/>
              <a:t>inwoners</a:t>
            </a:r>
            <a:endParaRPr dirty="0"/>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Aanleiding</a:t>
            </a:r>
            <a:endParaRPr dirty="0"/>
          </a:p>
        </p:txBody>
      </p:sp>
      <p:sp>
        <p:nvSpPr>
          <p:cNvPr id="3" name="Content Placeholder 2"/>
          <p:cNvSpPr>
            <a:spLocks noGrp="1"/>
          </p:cNvSpPr>
          <p:nvPr>
            <p:ph idx="1"/>
          </p:nvPr>
        </p:nvSpPr>
        <p:spPr/>
        <p:txBody>
          <a:bodyPr/>
          <a:lstStyle/>
          <a:p>
            <a:r>
              <a:rPr dirty="0" err="1"/>
              <a:t>Gemeente</a:t>
            </a:r>
            <a:r>
              <a:rPr dirty="0"/>
              <a:t> </a:t>
            </a:r>
            <a:r>
              <a:rPr dirty="0" err="1"/>
              <a:t>onderzoekt</a:t>
            </a:r>
            <a:r>
              <a:rPr dirty="0"/>
              <a:t> scenario’s 200 / 400 / 600 </a:t>
            </a:r>
            <a:r>
              <a:rPr dirty="0" err="1"/>
              <a:t>woningen</a:t>
            </a:r>
            <a:r>
              <a:rPr dirty="0"/>
              <a:t> </a:t>
            </a:r>
            <a:r>
              <a:rPr dirty="0" err="1"/>
              <a:t>voor</a:t>
            </a:r>
            <a:r>
              <a:rPr dirty="0"/>
              <a:t> </a:t>
            </a:r>
            <a:r>
              <a:rPr dirty="0" err="1"/>
              <a:t>Boornbergum</a:t>
            </a:r>
            <a:r>
              <a:rPr dirty="0"/>
              <a:t>.</a:t>
            </a:r>
          </a:p>
          <a:p>
            <a:r>
              <a:rPr dirty="0" err="1"/>
              <a:t>Inwoners</a:t>
            </a:r>
            <a:r>
              <a:rPr dirty="0"/>
              <a:t> </a:t>
            </a:r>
            <a:r>
              <a:rPr dirty="0" err="1"/>
              <a:t>zijn</a:t>
            </a:r>
            <a:r>
              <a:rPr dirty="0"/>
              <a:t> </a:t>
            </a:r>
            <a:r>
              <a:rPr dirty="0" err="1"/>
              <a:t>niet</a:t>
            </a:r>
            <a:r>
              <a:rPr dirty="0"/>
              <a:t> </a:t>
            </a:r>
            <a:r>
              <a:rPr dirty="0" err="1"/>
              <a:t>tegen</a:t>
            </a:r>
            <a:r>
              <a:rPr dirty="0"/>
              <a:t> </a:t>
            </a:r>
            <a:r>
              <a:rPr dirty="0" err="1"/>
              <a:t>bouwen</a:t>
            </a:r>
            <a:r>
              <a:rPr dirty="0"/>
              <a:t>, </a:t>
            </a:r>
            <a:r>
              <a:rPr dirty="0" err="1"/>
              <a:t>wél</a:t>
            </a:r>
            <a:r>
              <a:rPr dirty="0"/>
              <a:t> </a:t>
            </a:r>
            <a:r>
              <a:rPr dirty="0" err="1"/>
              <a:t>tegen</a:t>
            </a:r>
            <a:r>
              <a:rPr dirty="0"/>
              <a:t> </a:t>
            </a:r>
            <a:r>
              <a:rPr dirty="0" err="1"/>
              <a:t>disproportionele</a:t>
            </a:r>
            <a:r>
              <a:rPr dirty="0"/>
              <a:t> </a:t>
            </a:r>
            <a:r>
              <a:rPr dirty="0" err="1"/>
              <a:t>groei</a:t>
            </a:r>
            <a:r>
              <a:rPr dirty="0"/>
              <a:t>.</a:t>
            </a:r>
          </a:p>
          <a:p>
            <a:r>
              <a:rPr dirty="0"/>
              <a:t>Doel: </a:t>
            </a:r>
            <a:r>
              <a:rPr dirty="0" err="1"/>
              <a:t>een</a:t>
            </a:r>
            <a:r>
              <a:rPr dirty="0"/>
              <a:t> </a:t>
            </a:r>
            <a:r>
              <a:rPr dirty="0" err="1"/>
              <a:t>gedragen</a:t>
            </a:r>
            <a:r>
              <a:rPr dirty="0"/>
              <a:t>, </a:t>
            </a:r>
            <a:r>
              <a:rPr dirty="0" err="1"/>
              <a:t>dorpse</a:t>
            </a:r>
            <a:r>
              <a:rPr dirty="0"/>
              <a:t> </a:t>
            </a:r>
            <a:r>
              <a:rPr dirty="0" err="1"/>
              <a:t>en</a:t>
            </a:r>
            <a:r>
              <a:rPr dirty="0"/>
              <a:t> </a:t>
            </a:r>
            <a:r>
              <a:rPr dirty="0" err="1"/>
              <a:t>gefaseerde</a:t>
            </a:r>
            <a:r>
              <a:rPr dirty="0"/>
              <a:t> </a:t>
            </a:r>
            <a:r>
              <a:rPr dirty="0" err="1"/>
              <a:t>ontwikkeling</a:t>
            </a:r>
            <a:r>
              <a:rPr dirty="0"/>
              <a:t>.</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Visie</a:t>
            </a:r>
            <a:r>
              <a:rPr dirty="0"/>
              <a:t> </a:t>
            </a:r>
            <a:r>
              <a:rPr dirty="0" err="1"/>
              <a:t>inwoners</a:t>
            </a:r>
            <a:r>
              <a:rPr dirty="0"/>
              <a:t> &amp; </a:t>
            </a:r>
            <a:r>
              <a:rPr dirty="0" err="1"/>
              <a:t>commissie</a:t>
            </a:r>
            <a:r>
              <a:rPr dirty="0"/>
              <a:t> (</a:t>
            </a:r>
            <a:r>
              <a:rPr dirty="0" err="1"/>
              <a:t>leidend</a:t>
            </a:r>
            <a:r>
              <a:rPr dirty="0"/>
              <a:t>)</a:t>
            </a:r>
          </a:p>
        </p:txBody>
      </p:sp>
      <p:sp>
        <p:nvSpPr>
          <p:cNvPr id="3" name="Content Placeholder 2"/>
          <p:cNvSpPr>
            <a:spLocks noGrp="1"/>
          </p:cNvSpPr>
          <p:nvPr>
            <p:ph idx="1"/>
          </p:nvPr>
        </p:nvSpPr>
        <p:spPr/>
        <p:txBody>
          <a:bodyPr/>
          <a:lstStyle/>
          <a:p>
            <a:endParaRPr lang="nl-NL" i="1" dirty="0"/>
          </a:p>
          <a:p>
            <a:pPr marL="457200" lvl="1" indent="0">
              <a:buNone/>
            </a:pPr>
            <a:r>
              <a:rPr lang="nl-NL" sz="2400" i="1" dirty="0"/>
              <a:t>“De inwoners van Boornbergum zien in het kader van woningbouw nieuwbouw tot een maximum van 200 woningen als een mogelijkheid, mits het dorpskarakter en het coulisselandschap met de beeldbepalende houtwallen behouden blijft en er gekozen wordt voor een mix van starters, gezinnen en senioren, met voldoende aandacht voor zorg en welzijn.”</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9951" y="764373"/>
            <a:ext cx="6709689" cy="1293028"/>
          </a:xfrm>
        </p:spPr>
        <p:txBody>
          <a:bodyPr>
            <a:normAutofit fontScale="90000"/>
          </a:bodyPr>
          <a:lstStyle/>
          <a:p>
            <a:r>
              <a:rPr dirty="0"/>
              <a:t>Wat </a:t>
            </a:r>
            <a:r>
              <a:rPr dirty="0" err="1"/>
              <a:t>vragen</a:t>
            </a:r>
            <a:r>
              <a:rPr dirty="0"/>
              <a:t> </a:t>
            </a:r>
            <a:r>
              <a:rPr dirty="0" err="1"/>
              <a:t>wij</a:t>
            </a:r>
            <a:r>
              <a:rPr dirty="0"/>
              <a:t> </a:t>
            </a:r>
            <a:r>
              <a:rPr dirty="0" err="1"/>
              <a:t>concreet</a:t>
            </a:r>
            <a:r>
              <a:rPr dirty="0"/>
              <a:t> </a:t>
            </a:r>
            <a:r>
              <a:rPr dirty="0" err="1"/>
              <a:t>aan</a:t>
            </a:r>
            <a:r>
              <a:rPr dirty="0"/>
              <a:t> de</a:t>
            </a:r>
            <a:r>
              <a:rPr lang="nl-NL" dirty="0"/>
              <a:t> </a:t>
            </a:r>
            <a:r>
              <a:rPr dirty="0"/>
              <a:t> </a:t>
            </a:r>
            <a:r>
              <a:rPr dirty="0" err="1"/>
              <a:t>gemeente</a:t>
            </a:r>
            <a:r>
              <a:rPr dirty="0"/>
              <a:t>?</a:t>
            </a:r>
          </a:p>
        </p:txBody>
      </p:sp>
      <p:sp>
        <p:nvSpPr>
          <p:cNvPr id="3" name="Content Placeholder 2"/>
          <p:cNvSpPr>
            <a:spLocks noGrp="1"/>
          </p:cNvSpPr>
          <p:nvPr>
            <p:ph idx="1"/>
          </p:nvPr>
        </p:nvSpPr>
        <p:spPr/>
        <p:txBody>
          <a:bodyPr>
            <a:normAutofit/>
          </a:bodyPr>
          <a:lstStyle/>
          <a:p>
            <a:r>
              <a:rPr dirty="0"/>
              <a:t>Leg </a:t>
            </a:r>
            <a:r>
              <a:rPr dirty="0" err="1"/>
              <a:t>maximaal</a:t>
            </a:r>
            <a:r>
              <a:rPr dirty="0"/>
              <a:t> 200 </a:t>
            </a:r>
            <a:r>
              <a:rPr dirty="0" err="1"/>
              <a:t>woningen</a:t>
            </a:r>
            <a:r>
              <a:rPr dirty="0"/>
              <a:t> vast in Masterplan </a:t>
            </a:r>
            <a:r>
              <a:rPr dirty="0" err="1"/>
              <a:t>en</a:t>
            </a:r>
            <a:r>
              <a:rPr dirty="0"/>
              <a:t> </a:t>
            </a:r>
            <a:r>
              <a:rPr dirty="0" err="1"/>
              <a:t>definitief</a:t>
            </a:r>
            <a:r>
              <a:rPr dirty="0"/>
              <a:t> ROP</a:t>
            </a:r>
          </a:p>
          <a:p>
            <a:r>
              <a:rPr dirty="0" err="1"/>
              <a:t>Realiseer</a:t>
            </a:r>
            <a:r>
              <a:rPr dirty="0"/>
              <a:t> </a:t>
            </a:r>
            <a:r>
              <a:rPr dirty="0" err="1"/>
              <a:t>gefaseerd</a:t>
            </a:r>
            <a:r>
              <a:rPr dirty="0"/>
              <a:t> (met </a:t>
            </a:r>
            <a:r>
              <a:rPr dirty="0" err="1"/>
              <a:t>evaluatiemomenten</a:t>
            </a:r>
            <a:r>
              <a:rPr dirty="0"/>
              <a:t>)</a:t>
            </a:r>
          </a:p>
          <a:p>
            <a:r>
              <a:rPr dirty="0"/>
              <a:t>Richt </a:t>
            </a:r>
            <a:r>
              <a:rPr dirty="0" err="1"/>
              <a:t>woningprogramma</a:t>
            </a:r>
            <a:r>
              <a:rPr dirty="0"/>
              <a:t> op starters, </a:t>
            </a:r>
            <a:r>
              <a:rPr dirty="0" err="1"/>
              <a:t>gezinnen</a:t>
            </a:r>
            <a:r>
              <a:rPr dirty="0"/>
              <a:t> </a:t>
            </a:r>
            <a:r>
              <a:rPr dirty="0" err="1"/>
              <a:t>én</a:t>
            </a:r>
            <a:r>
              <a:rPr dirty="0"/>
              <a:t> </a:t>
            </a:r>
            <a:r>
              <a:rPr dirty="0" err="1"/>
              <a:t>senioren</a:t>
            </a:r>
            <a:endParaRPr dirty="0"/>
          </a:p>
          <a:p>
            <a:r>
              <a:rPr dirty="0" err="1"/>
              <a:t>Geef</a:t>
            </a:r>
            <a:r>
              <a:rPr dirty="0"/>
              <a:t> </a:t>
            </a:r>
            <a:r>
              <a:rPr dirty="0" err="1"/>
              <a:t>voorrang</a:t>
            </a:r>
            <a:r>
              <a:rPr dirty="0"/>
              <a:t> </a:t>
            </a:r>
            <a:r>
              <a:rPr dirty="0" err="1"/>
              <a:t>aan</a:t>
            </a:r>
            <a:r>
              <a:rPr dirty="0"/>
              <a:t> </a:t>
            </a:r>
            <a:r>
              <a:rPr dirty="0" err="1"/>
              <a:t>inwoners</a:t>
            </a:r>
            <a:r>
              <a:rPr dirty="0"/>
              <a:t> van </a:t>
            </a:r>
            <a:r>
              <a:rPr dirty="0" err="1"/>
              <a:t>Boornbergum</a:t>
            </a:r>
            <a:r>
              <a:rPr dirty="0"/>
              <a:t> (</a:t>
            </a:r>
            <a:r>
              <a:rPr dirty="0" err="1"/>
              <a:t>lokale</a:t>
            </a:r>
            <a:r>
              <a:rPr dirty="0"/>
              <a:t> </a:t>
            </a:r>
            <a:r>
              <a:rPr dirty="0" err="1"/>
              <a:t>behoefte</a:t>
            </a:r>
            <a:r>
              <a:rPr dirty="0"/>
              <a:t>)</a:t>
            </a:r>
          </a:p>
          <a:p>
            <a:r>
              <a:rPr dirty="0"/>
              <a:t>Borg </a:t>
            </a:r>
            <a:r>
              <a:rPr dirty="0" err="1"/>
              <a:t>zorg</a:t>
            </a:r>
            <a:r>
              <a:rPr dirty="0"/>
              <a:t>, </a:t>
            </a:r>
            <a:r>
              <a:rPr dirty="0" err="1"/>
              <a:t>welzijn</a:t>
            </a:r>
            <a:r>
              <a:rPr dirty="0"/>
              <a:t>, </a:t>
            </a:r>
            <a:r>
              <a:rPr dirty="0" err="1"/>
              <a:t>verkeersveiligheid</a:t>
            </a:r>
            <a:r>
              <a:rPr dirty="0"/>
              <a:t> </a:t>
            </a:r>
            <a:r>
              <a:rPr dirty="0" err="1"/>
              <a:t>en</a:t>
            </a:r>
            <a:r>
              <a:rPr dirty="0"/>
              <a:t> </a:t>
            </a:r>
            <a:r>
              <a:rPr dirty="0" err="1"/>
              <a:t>landschappelijke</a:t>
            </a:r>
            <a:r>
              <a:rPr dirty="0"/>
              <a:t> </a:t>
            </a:r>
            <a:r>
              <a:rPr dirty="0" err="1"/>
              <a:t>inpassing</a:t>
            </a:r>
            <a:endParaRPr dirty="0"/>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B61C9E-DC5C-40C7-8386-16BDEC3A370B}"/>
              </a:ext>
            </a:extLst>
          </p:cNvPr>
          <p:cNvSpPr>
            <a:spLocks noGrp="1"/>
          </p:cNvSpPr>
          <p:nvPr>
            <p:ph type="title"/>
          </p:nvPr>
        </p:nvSpPr>
        <p:spPr>
          <a:xfrm>
            <a:off x="0" y="764373"/>
            <a:ext cx="8549641" cy="1293028"/>
          </a:xfrm>
        </p:spPr>
        <p:txBody>
          <a:bodyPr>
            <a:normAutofit fontScale="90000"/>
          </a:bodyPr>
          <a:lstStyle/>
          <a:p>
            <a:r>
              <a:rPr lang="nl-NL" dirty="0"/>
              <a:t>Beleidsmatige onderbouwing: Omgevingsvisie &amp; Omgevingswet</a:t>
            </a:r>
          </a:p>
        </p:txBody>
      </p:sp>
      <p:sp>
        <p:nvSpPr>
          <p:cNvPr id="3" name="Tijdelijke aanduiding voor inhoud 2">
            <a:extLst>
              <a:ext uri="{FF2B5EF4-FFF2-40B4-BE49-F238E27FC236}">
                <a16:creationId xmlns:a16="http://schemas.microsoft.com/office/drawing/2014/main" id="{53A7104D-1B02-5BA1-7AAF-BB80632297A9}"/>
              </a:ext>
            </a:extLst>
          </p:cNvPr>
          <p:cNvSpPr>
            <a:spLocks noGrp="1"/>
          </p:cNvSpPr>
          <p:nvPr>
            <p:ph idx="1"/>
          </p:nvPr>
        </p:nvSpPr>
        <p:spPr/>
        <p:txBody>
          <a:bodyPr>
            <a:normAutofit lnSpcReduction="10000"/>
          </a:bodyPr>
          <a:lstStyle/>
          <a:p>
            <a:r>
              <a:rPr lang="nl-NL" dirty="0"/>
              <a:t>Omgevingsvisie Smallingerland: ‘Ja, mits’</a:t>
            </a:r>
          </a:p>
          <a:p>
            <a:r>
              <a:rPr lang="nl-NL" dirty="0"/>
              <a:t>Ontwikkelingen zijn mogelijk, mits zij bijdragen aan:</a:t>
            </a:r>
          </a:p>
          <a:p>
            <a:pPr lvl="1"/>
            <a:r>
              <a:rPr lang="nl-NL" dirty="0" err="1"/>
              <a:t>leefkwaliteit</a:t>
            </a:r>
            <a:endParaRPr lang="nl-NL" dirty="0"/>
          </a:p>
          <a:p>
            <a:pPr lvl="1"/>
            <a:r>
              <a:rPr lang="nl-NL" dirty="0"/>
              <a:t>identiteit van kernen</a:t>
            </a:r>
          </a:p>
          <a:p>
            <a:pPr lvl="1"/>
            <a:r>
              <a:rPr lang="nl-NL" dirty="0"/>
              <a:t>draagvlak onder inwoners</a:t>
            </a:r>
          </a:p>
          <a:p>
            <a:r>
              <a:rPr lang="nl-NL" dirty="0"/>
              <a:t>De Omgevingsvisie benadrukt dat schaal, landschap en sociale samenhang leidend moeten zijn bij nieuwe ontwikkelingen</a:t>
            </a:r>
          </a:p>
          <a:p>
            <a:r>
              <a:rPr lang="nl-NL" dirty="0"/>
              <a:t>Omgevingswet: besluitvorming over de fysieke leefomgeving moet gericht zijn op het bereiken en in stand houden van een veilige en gezonde leefomgeving</a:t>
            </a:r>
          </a:p>
        </p:txBody>
      </p:sp>
    </p:spTree>
    <p:extLst>
      <p:ext uri="{BB962C8B-B14F-4D97-AF65-F5344CB8AC3E}">
        <p14:creationId xmlns:p14="http://schemas.microsoft.com/office/powerpoint/2010/main" val="1865213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Proportionaliteit</a:t>
            </a:r>
            <a:r>
              <a:rPr dirty="0"/>
              <a:t> &amp; </a:t>
            </a:r>
            <a:r>
              <a:rPr dirty="0" err="1"/>
              <a:t>dorpsschaal</a:t>
            </a:r>
            <a:endParaRPr dirty="0"/>
          </a:p>
        </p:txBody>
      </p:sp>
      <p:sp>
        <p:nvSpPr>
          <p:cNvPr id="3" name="Content Placeholder 2"/>
          <p:cNvSpPr>
            <a:spLocks noGrp="1"/>
          </p:cNvSpPr>
          <p:nvPr>
            <p:ph idx="1"/>
          </p:nvPr>
        </p:nvSpPr>
        <p:spPr/>
        <p:txBody>
          <a:bodyPr/>
          <a:lstStyle/>
          <a:p>
            <a:r>
              <a:t>Boornbergum telt ca. 700 woningen; +600 betekent ~85% groei.</a:t>
            </a:r>
          </a:p>
          <a:p>
            <a:r>
              <a:t>Dat is een schaalvergroting met blijvende impact op identiteit en draagkracht.</a:t>
            </a:r>
          </a:p>
          <a:p>
            <a:r>
              <a:t>200 woningen biedt ruimte om de lokale behoefte te bedienen zónder schaalbreuk.</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Woonbehoefte: kwaliteit boven kwantiteit</a:t>
            </a:r>
          </a:p>
        </p:txBody>
      </p:sp>
      <p:sp>
        <p:nvSpPr>
          <p:cNvPr id="3" name="Content Placeholder 2"/>
          <p:cNvSpPr>
            <a:spLocks noGrp="1"/>
          </p:cNvSpPr>
          <p:nvPr>
            <p:ph idx="1"/>
          </p:nvPr>
        </p:nvSpPr>
        <p:spPr/>
        <p:txBody>
          <a:bodyPr/>
          <a:lstStyle/>
          <a:p>
            <a:r>
              <a:rPr dirty="0"/>
              <a:t>Starters: </a:t>
            </a:r>
            <a:r>
              <a:rPr dirty="0" err="1"/>
              <a:t>behoefte</a:t>
            </a:r>
            <a:r>
              <a:rPr dirty="0"/>
              <a:t> </a:t>
            </a:r>
            <a:r>
              <a:rPr dirty="0" err="1"/>
              <a:t>aan</a:t>
            </a:r>
            <a:r>
              <a:rPr dirty="0"/>
              <a:t> </a:t>
            </a:r>
            <a:r>
              <a:rPr dirty="0" err="1"/>
              <a:t>betaalbare</a:t>
            </a:r>
            <a:r>
              <a:rPr dirty="0"/>
              <a:t> </a:t>
            </a:r>
            <a:r>
              <a:rPr dirty="0" err="1"/>
              <a:t>woningen</a:t>
            </a:r>
            <a:r>
              <a:rPr dirty="0"/>
              <a:t>.</a:t>
            </a:r>
          </a:p>
          <a:p>
            <a:r>
              <a:rPr dirty="0" err="1"/>
              <a:t>Gezinnen</a:t>
            </a:r>
            <a:r>
              <a:rPr dirty="0"/>
              <a:t>: </a:t>
            </a:r>
            <a:r>
              <a:rPr dirty="0" err="1"/>
              <a:t>doorstroming</a:t>
            </a:r>
            <a:r>
              <a:rPr dirty="0"/>
              <a:t> </a:t>
            </a:r>
            <a:r>
              <a:rPr dirty="0" err="1"/>
              <a:t>en</a:t>
            </a:r>
            <a:r>
              <a:rPr dirty="0"/>
              <a:t> </a:t>
            </a:r>
            <a:r>
              <a:rPr dirty="0" err="1"/>
              <a:t>passende</a:t>
            </a:r>
            <a:r>
              <a:rPr dirty="0"/>
              <a:t> </a:t>
            </a:r>
            <a:r>
              <a:rPr dirty="0" err="1"/>
              <a:t>woonruimte</a:t>
            </a:r>
            <a:r>
              <a:rPr dirty="0"/>
              <a:t>.</a:t>
            </a:r>
          </a:p>
          <a:p>
            <a:r>
              <a:rPr dirty="0" err="1"/>
              <a:t>Senioren</a:t>
            </a:r>
            <a:r>
              <a:rPr dirty="0"/>
              <a:t>: </a:t>
            </a:r>
            <a:r>
              <a:rPr dirty="0" err="1"/>
              <a:t>levensloopbestendige</a:t>
            </a:r>
            <a:r>
              <a:rPr dirty="0"/>
              <a:t> </a:t>
            </a:r>
            <a:r>
              <a:rPr dirty="0" err="1"/>
              <a:t>woningen</a:t>
            </a:r>
            <a:r>
              <a:rPr dirty="0"/>
              <a:t> </a:t>
            </a:r>
            <a:r>
              <a:rPr dirty="0" err="1"/>
              <a:t>en</a:t>
            </a:r>
            <a:r>
              <a:rPr dirty="0"/>
              <a:t> </a:t>
            </a:r>
            <a:r>
              <a:rPr dirty="0" err="1"/>
              <a:t>geclusterde</a:t>
            </a:r>
            <a:r>
              <a:rPr dirty="0"/>
              <a:t> </a:t>
            </a:r>
            <a:r>
              <a:rPr dirty="0" err="1"/>
              <a:t>woonvormen</a:t>
            </a:r>
            <a:r>
              <a:rPr dirty="0"/>
              <a:t>.</a:t>
            </a:r>
          </a:p>
          <a:p>
            <a:r>
              <a:rPr dirty="0" err="1"/>
              <a:t>Gericht</a:t>
            </a:r>
            <a:r>
              <a:rPr dirty="0"/>
              <a:t> </a:t>
            </a:r>
            <a:r>
              <a:rPr dirty="0" err="1"/>
              <a:t>bouwen</a:t>
            </a:r>
            <a:r>
              <a:rPr dirty="0"/>
              <a:t> </a:t>
            </a:r>
            <a:r>
              <a:rPr dirty="0" err="1"/>
              <a:t>maakt</a:t>
            </a:r>
            <a:r>
              <a:rPr dirty="0"/>
              <a:t> het </a:t>
            </a:r>
            <a:r>
              <a:rPr dirty="0" err="1"/>
              <a:t>dorp</a:t>
            </a:r>
            <a:r>
              <a:rPr dirty="0"/>
              <a:t> </a:t>
            </a:r>
            <a:r>
              <a:rPr dirty="0" err="1"/>
              <a:t>sterker</a:t>
            </a:r>
            <a:r>
              <a:rPr dirty="0"/>
              <a:t>; </a:t>
            </a:r>
            <a:r>
              <a:rPr dirty="0" err="1"/>
              <a:t>massale</a:t>
            </a:r>
            <a:r>
              <a:rPr dirty="0"/>
              <a:t> </a:t>
            </a:r>
            <a:r>
              <a:rPr dirty="0" err="1"/>
              <a:t>groei</a:t>
            </a:r>
            <a:r>
              <a:rPr dirty="0"/>
              <a:t> </a:t>
            </a:r>
            <a:r>
              <a:rPr dirty="0" err="1"/>
              <a:t>zet</a:t>
            </a:r>
            <a:r>
              <a:rPr dirty="0"/>
              <a:t> </a:t>
            </a:r>
            <a:r>
              <a:rPr dirty="0" err="1"/>
              <a:t>alles</a:t>
            </a:r>
            <a:r>
              <a:rPr dirty="0"/>
              <a:t> </a:t>
            </a:r>
            <a:r>
              <a:rPr dirty="0" err="1"/>
              <a:t>onder</a:t>
            </a:r>
            <a:r>
              <a:rPr dirty="0"/>
              <a:t> </a:t>
            </a:r>
            <a:r>
              <a:rPr dirty="0" err="1"/>
              <a:t>druk</a:t>
            </a:r>
            <a:r>
              <a:rPr dirty="0"/>
              <a:t>.</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Ouderenhuisvesting</a:t>
            </a:r>
            <a:r>
              <a:rPr dirty="0"/>
              <a:t> </a:t>
            </a:r>
            <a:r>
              <a:rPr lang="nl-NL" dirty="0"/>
              <a:t>zorg en welzijn</a:t>
            </a:r>
            <a:endParaRPr dirty="0"/>
          </a:p>
        </p:txBody>
      </p:sp>
      <p:sp>
        <p:nvSpPr>
          <p:cNvPr id="3" name="Content Placeholder 2"/>
          <p:cNvSpPr>
            <a:spLocks noGrp="1"/>
          </p:cNvSpPr>
          <p:nvPr>
            <p:ph idx="1"/>
          </p:nvPr>
        </p:nvSpPr>
        <p:spPr/>
        <p:txBody>
          <a:bodyPr>
            <a:normAutofit/>
          </a:bodyPr>
          <a:lstStyle/>
          <a:p>
            <a:r>
              <a:rPr lang="nl-NL" dirty="0"/>
              <a:t>Vergrijzing vraagt om gerichte aandacht voor seniorenhuisvesting. </a:t>
            </a:r>
          </a:p>
          <a:p>
            <a:r>
              <a:rPr lang="nl-NL" dirty="0"/>
              <a:t>Landelijk beleid stimuleert het langer zelfstandig wonen en het creëren van woonvormen die zorg en ontmoeting faciliteren. </a:t>
            </a:r>
          </a:p>
          <a:p>
            <a:r>
              <a:rPr dirty="0" err="1"/>
              <a:t>Seniorenwoningen</a:t>
            </a:r>
            <a:r>
              <a:rPr dirty="0"/>
              <a:t> </a:t>
            </a:r>
            <a:r>
              <a:rPr dirty="0" err="1"/>
              <a:t>zorgen</a:t>
            </a:r>
            <a:r>
              <a:rPr dirty="0"/>
              <a:t> </a:t>
            </a:r>
            <a:r>
              <a:rPr dirty="0" err="1"/>
              <a:t>voor</a:t>
            </a:r>
            <a:r>
              <a:rPr dirty="0"/>
              <a:t> </a:t>
            </a:r>
            <a:r>
              <a:rPr dirty="0" err="1"/>
              <a:t>doorstroming</a:t>
            </a:r>
            <a:r>
              <a:rPr dirty="0"/>
              <a:t>:</a:t>
            </a:r>
          </a:p>
          <a:p>
            <a:pPr lvl="1"/>
            <a:r>
              <a:rPr sz="2200" dirty="0" err="1"/>
              <a:t>ouderen</a:t>
            </a:r>
            <a:r>
              <a:rPr sz="2200" dirty="0"/>
              <a:t> </a:t>
            </a:r>
            <a:r>
              <a:rPr sz="2200" dirty="0" err="1"/>
              <a:t>blijven</a:t>
            </a:r>
            <a:r>
              <a:rPr sz="2200" dirty="0"/>
              <a:t> in het </a:t>
            </a:r>
            <a:r>
              <a:rPr sz="2200" dirty="0" err="1"/>
              <a:t>dorp</a:t>
            </a:r>
            <a:r>
              <a:rPr sz="2200" dirty="0"/>
              <a:t> </a:t>
            </a:r>
            <a:r>
              <a:rPr sz="2200" dirty="0" err="1"/>
              <a:t>wonen</a:t>
            </a:r>
            <a:endParaRPr sz="2200" dirty="0"/>
          </a:p>
          <a:p>
            <a:pPr lvl="1"/>
            <a:r>
              <a:rPr lang="nl-NL" sz="2200" dirty="0"/>
              <a:t>g</a:t>
            </a:r>
            <a:r>
              <a:rPr sz="2200" dirty="0" err="1"/>
              <a:t>ezinswoningen</a:t>
            </a:r>
            <a:r>
              <a:rPr sz="2200" dirty="0"/>
              <a:t> </a:t>
            </a:r>
            <a:r>
              <a:rPr sz="2200" dirty="0" err="1"/>
              <a:t>komen</a:t>
            </a:r>
            <a:r>
              <a:rPr sz="2200" dirty="0"/>
              <a:t> </a:t>
            </a:r>
            <a:r>
              <a:rPr sz="2200" dirty="0" err="1"/>
              <a:t>vrij</a:t>
            </a:r>
            <a:endParaRPr sz="2200" dirty="0"/>
          </a:p>
          <a:p>
            <a:pPr lvl="1"/>
            <a:r>
              <a:rPr sz="2200" dirty="0" err="1"/>
              <a:t>sociale</a:t>
            </a:r>
            <a:r>
              <a:rPr sz="2200" dirty="0"/>
              <a:t> </a:t>
            </a:r>
            <a:r>
              <a:rPr sz="2200" dirty="0" err="1"/>
              <a:t>netwerken</a:t>
            </a:r>
            <a:r>
              <a:rPr sz="2200" dirty="0"/>
              <a:t> </a:t>
            </a:r>
            <a:r>
              <a:rPr sz="2200" dirty="0" err="1"/>
              <a:t>blijven</a:t>
            </a:r>
            <a:r>
              <a:rPr sz="2200" dirty="0"/>
              <a:t> intact</a:t>
            </a:r>
          </a:p>
          <a:p>
            <a:pPr lvl="1"/>
            <a:r>
              <a:rPr sz="2200" dirty="0" err="1"/>
              <a:t>zorgvraag</a:t>
            </a:r>
            <a:r>
              <a:rPr sz="2200" dirty="0"/>
              <a:t> </a:t>
            </a:r>
            <a:r>
              <a:rPr sz="2200" dirty="0" err="1"/>
              <a:t>blijft</a:t>
            </a:r>
            <a:r>
              <a:rPr sz="2200" dirty="0"/>
              <a:t> </a:t>
            </a:r>
            <a:r>
              <a:rPr sz="2200" dirty="0" err="1"/>
              <a:t>beheersbaar</a:t>
            </a:r>
            <a:endParaRPr sz="2200" dirty="0"/>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Landschap, leefbaarheid en verkeer</a:t>
            </a:r>
          </a:p>
        </p:txBody>
      </p:sp>
      <p:sp>
        <p:nvSpPr>
          <p:cNvPr id="3" name="Content Placeholder 2"/>
          <p:cNvSpPr>
            <a:spLocks noGrp="1"/>
          </p:cNvSpPr>
          <p:nvPr>
            <p:ph idx="1"/>
          </p:nvPr>
        </p:nvSpPr>
        <p:spPr/>
        <p:txBody>
          <a:bodyPr/>
          <a:lstStyle/>
          <a:p>
            <a:r>
              <a:rPr dirty="0" err="1"/>
              <a:t>Coulisselandschap</a:t>
            </a:r>
            <a:r>
              <a:rPr dirty="0"/>
              <a:t> </a:t>
            </a:r>
            <a:r>
              <a:rPr dirty="0" err="1"/>
              <a:t>en</a:t>
            </a:r>
            <a:r>
              <a:rPr dirty="0"/>
              <a:t> </a:t>
            </a:r>
            <a:r>
              <a:rPr dirty="0" err="1"/>
              <a:t>houtwallen</a:t>
            </a:r>
            <a:r>
              <a:rPr dirty="0"/>
              <a:t> </a:t>
            </a:r>
            <a:r>
              <a:rPr dirty="0" err="1"/>
              <a:t>zijn</a:t>
            </a:r>
            <a:r>
              <a:rPr dirty="0"/>
              <a:t> </a:t>
            </a:r>
            <a:r>
              <a:rPr dirty="0" err="1"/>
              <a:t>beeldbepalend</a:t>
            </a:r>
            <a:r>
              <a:rPr dirty="0"/>
              <a:t> </a:t>
            </a:r>
            <a:r>
              <a:rPr dirty="0" err="1"/>
              <a:t>en</a:t>
            </a:r>
            <a:r>
              <a:rPr dirty="0"/>
              <a:t> </a:t>
            </a:r>
            <a:r>
              <a:rPr dirty="0" err="1"/>
              <a:t>kwetsbaar</a:t>
            </a:r>
            <a:r>
              <a:rPr dirty="0"/>
              <a:t>.</a:t>
            </a:r>
          </a:p>
          <a:p>
            <a:r>
              <a:rPr dirty="0" err="1"/>
              <a:t>Verkeersveiligheid</a:t>
            </a:r>
            <a:r>
              <a:rPr dirty="0"/>
              <a:t> </a:t>
            </a:r>
            <a:r>
              <a:rPr dirty="0" err="1"/>
              <a:t>staat</a:t>
            </a:r>
            <a:r>
              <a:rPr dirty="0"/>
              <a:t> nu al </a:t>
            </a:r>
            <a:r>
              <a:rPr dirty="0" err="1"/>
              <a:t>onder</a:t>
            </a:r>
            <a:r>
              <a:rPr dirty="0"/>
              <a:t> </a:t>
            </a:r>
            <a:r>
              <a:rPr dirty="0" err="1"/>
              <a:t>druk</a:t>
            </a:r>
            <a:r>
              <a:rPr dirty="0"/>
              <a:t> op </a:t>
            </a:r>
            <a:r>
              <a:rPr dirty="0" err="1"/>
              <a:t>o.a.</a:t>
            </a:r>
            <a:r>
              <a:rPr dirty="0"/>
              <a:t> </a:t>
            </a:r>
            <a:r>
              <a:rPr dirty="0" err="1"/>
              <a:t>Nijewei</a:t>
            </a:r>
            <a:r>
              <a:rPr dirty="0"/>
              <a:t> </a:t>
            </a:r>
            <a:r>
              <a:rPr dirty="0" err="1"/>
              <a:t>en</a:t>
            </a:r>
            <a:r>
              <a:rPr dirty="0"/>
              <a:t> </a:t>
            </a:r>
            <a:r>
              <a:rPr dirty="0" err="1"/>
              <a:t>Westerbuorren</a:t>
            </a:r>
            <a:r>
              <a:rPr dirty="0"/>
              <a:t>.</a:t>
            </a:r>
          </a:p>
          <a:p>
            <a:r>
              <a:rPr dirty="0" err="1"/>
              <a:t>Gefaseerd</a:t>
            </a:r>
            <a:r>
              <a:rPr dirty="0"/>
              <a:t> </a:t>
            </a:r>
            <a:r>
              <a:rPr dirty="0" err="1"/>
              <a:t>bouwen</a:t>
            </a:r>
            <a:r>
              <a:rPr dirty="0"/>
              <a:t> (max 200) </a:t>
            </a:r>
            <a:r>
              <a:rPr dirty="0" err="1"/>
              <a:t>maakt</a:t>
            </a:r>
            <a:r>
              <a:rPr dirty="0"/>
              <a:t> </a:t>
            </a:r>
            <a:r>
              <a:rPr dirty="0" err="1"/>
              <a:t>aanpassing</a:t>
            </a:r>
            <a:r>
              <a:rPr dirty="0"/>
              <a:t> </a:t>
            </a:r>
            <a:r>
              <a:rPr dirty="0" err="1"/>
              <a:t>en</a:t>
            </a:r>
            <a:r>
              <a:rPr dirty="0"/>
              <a:t> monitoring </a:t>
            </a:r>
            <a:r>
              <a:rPr dirty="0" err="1"/>
              <a:t>mogelijk</a:t>
            </a:r>
            <a:r>
              <a:rPr dirty="0"/>
              <a:t>.</a:t>
            </a:r>
          </a:p>
        </p:txBody>
      </p:sp>
      <p:pic>
        <p:nvPicPr>
          <p:cNvPr id="4" name="Picture 3" descr="8832239f-e787-4d07-a91c-fa252419b4cd.png"/>
          <p:cNvPicPr>
            <a:picLocks noChangeAspect="1"/>
          </p:cNvPicPr>
          <p:nvPr/>
        </p:nvPicPr>
        <p:blipFill>
          <a:blip r:embed="rId2"/>
          <a:stretch>
            <a:fillRect/>
          </a:stretch>
        </p:blipFill>
        <p:spPr>
          <a:xfrm>
            <a:off x="8229600" y="182880"/>
            <a:ext cx="822960" cy="437905"/>
          </a:xfrm>
          <a:prstGeom prst="rect">
            <a:avLst/>
          </a:prstGeom>
        </p:spPr>
      </p:pic>
    </p:spTree>
  </p:cSld>
  <p:clrMapOvr>
    <a:masterClrMapping/>
  </p:clrMapOvr>
</p:sld>
</file>

<file path=ppt/theme/theme1.xml><?xml version="1.0" encoding="utf-8"?>
<a:theme xmlns:a="http://schemas.openxmlformats.org/drawingml/2006/main" name="Condensspoor">
  <a:themeElements>
    <a:clrScheme name="Condensspoor">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Condensspoor">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densspoor">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44</TotalTime>
  <Words>493</Words>
  <Application>Microsoft Macintosh PowerPoint</Application>
  <PresentationFormat>Diavoorstelling (4:3)</PresentationFormat>
  <Paragraphs>55</Paragraphs>
  <Slides>11</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11</vt:i4>
      </vt:variant>
    </vt:vector>
  </HeadingPairs>
  <TitlesOfParts>
    <vt:vector size="14" baseType="lpstr">
      <vt:lpstr>Arial</vt:lpstr>
      <vt:lpstr>Century Gothic</vt:lpstr>
      <vt:lpstr>Condensspoor</vt:lpstr>
      <vt:lpstr>Zienswijze Boornbergum – Masterplan &amp; ROP</vt:lpstr>
      <vt:lpstr>Aanleiding</vt:lpstr>
      <vt:lpstr>Visie inwoners &amp; commissie (leidend)</vt:lpstr>
      <vt:lpstr>Wat vragen wij concreet aan de  gemeente?</vt:lpstr>
      <vt:lpstr>Beleidsmatige onderbouwing: Omgevingsvisie &amp; Omgevingswet</vt:lpstr>
      <vt:lpstr>Proportionaliteit &amp; dorpsschaal</vt:lpstr>
      <vt:lpstr>Woonbehoefte: kwaliteit boven kwantiteit</vt:lpstr>
      <vt:lpstr>Ouderenhuisvesting zorg en welzijn</vt:lpstr>
      <vt:lpstr>Landschap, leefbaarheid en verkeer</vt:lpstr>
      <vt:lpstr>Participatie &amp; draagvlak</vt:lpstr>
      <vt:lpstr>Slot: waarom 200 woningen de beste keuze is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 </cp:lastModifiedBy>
  <cp:revision>2</cp:revision>
  <dcterms:created xsi:type="dcterms:W3CDTF">2013-01-27T09:14:16Z</dcterms:created>
  <dcterms:modified xsi:type="dcterms:W3CDTF">2026-01-13T18:19:24Z</dcterms:modified>
  <cp:category/>
</cp:coreProperties>
</file>