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2.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sldIdLst>
    <p:sldId id="261" r:id="rId2"/>
    <p:sldId id="279" r:id="rId3"/>
    <p:sldId id="262" r:id="rId4"/>
    <p:sldId id="258" r:id="rId5"/>
    <p:sldId id="256" r:id="rId6"/>
    <p:sldId id="257" r:id="rId7"/>
    <p:sldId id="265" r:id="rId8"/>
    <p:sldId id="266" r:id="rId9"/>
    <p:sldId id="267" r:id="rId10"/>
    <p:sldId id="268" r:id="rId11"/>
    <p:sldId id="269" r:id="rId12"/>
    <p:sldId id="270" r:id="rId13"/>
    <p:sldId id="271" r:id="rId14"/>
    <p:sldId id="272" r:id="rId15"/>
    <p:sldId id="273" r:id="rId16"/>
    <p:sldId id="274" r:id="rId17"/>
    <p:sldId id="275" r:id="rId18"/>
    <p:sldId id="276" r:id="rId19"/>
    <p:sldId id="277" r:id="rId20"/>
    <p:sldId id="278" r:id="rId21"/>
    <p:sldId id="259" r:id="rId22"/>
    <p:sldId id="260" r:id="rId2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495"/>
    <p:restoredTop sz="94670"/>
  </p:normalViewPr>
  <p:slideViewPr>
    <p:cSldViewPr snapToGrid="0" snapToObjects="1">
      <p:cViewPr varScale="1">
        <p:scale>
          <a:sx n="109" d="100"/>
          <a:sy n="109" d="100"/>
        </p:scale>
        <p:origin x="1560" y="1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werkblad.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werkblad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1"/>
  <c:style val="2"/>
  <c:chart>
    <c:autoTitleDeleted val="1"/>
    <c:plotArea>
      <c:layout/>
      <c:lineChart>
        <c:grouping val="standard"/>
        <c:varyColors val="0"/>
        <c:ser>
          <c:idx val="0"/>
          <c:order val="0"/>
          <c:tx>
            <c:strRef>
              <c:f>Sheet1!$B$1</c:f>
              <c:strCache>
                <c:ptCount val="1"/>
                <c:pt idx="0">
                  <c:v>Aantal woningen</c:v>
                </c:pt>
              </c:strCache>
            </c:strRef>
          </c:tx>
          <c:spPr>
            <a:ln w="50800" cap="flat">
              <a:solidFill>
                <a:srgbClr val="F7C548"/>
              </a:solidFill>
              <a:prstDash val="solid"/>
              <a:round/>
            </a:ln>
            <a:effectLst/>
          </c:spPr>
          <c:marker>
            <c:symbol val="circle"/>
            <c:size val="12"/>
            <c:spPr>
              <a:solidFill>
                <a:srgbClr val="F7C548"/>
              </a:solidFill>
              <a:ln w="9525" cap="flat">
                <a:solidFill>
                  <a:srgbClr val="F7C548"/>
                </a:solidFill>
                <a:prstDash val="solid"/>
                <a:round/>
              </a:ln>
              <a:effectLst/>
            </c:spPr>
          </c:marker>
          <c:dLbls>
            <c:numFmt formatCode="#,##0" sourceLinked="0"/>
            <c:spPr>
              <a:noFill/>
              <a:ln>
                <a:noFill/>
              </a:ln>
              <a:effectLst/>
            </c:spPr>
            <c:txPr>
              <a:bodyPr/>
              <a:lstStyle/>
              <a:p>
                <a:pPr>
                  <a:defRPr sz="1400" b="1" i="0" u="none" strike="noStrike">
                    <a:solidFill>
                      <a:srgbClr val="22313F"/>
                    </a:solidFill>
                    <a:latin typeface="+mn-lt"/>
                  </a:defRPr>
                </a:pPr>
                <a:endParaRPr lang="nl-NL"/>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eerst</c:v>
                </c:pt>
                <c:pt idx="1">
                  <c:v>toen</c:v>
                </c:pt>
                <c:pt idx="2">
                  <c:v>daarna</c:v>
                </c:pt>
                <c:pt idx="3">
                  <c:v>nu</c:v>
                </c:pt>
              </c:strCache>
            </c:strRef>
          </c:cat>
          <c:val>
            <c:numRef>
              <c:f>Sheet1!$B$2:$B$5</c:f>
              <c:numCache>
                <c:formatCode>General</c:formatCode>
                <c:ptCount val="4"/>
                <c:pt idx="0">
                  <c:v>200</c:v>
                </c:pt>
                <c:pt idx="1">
                  <c:v>400</c:v>
                </c:pt>
                <c:pt idx="2">
                  <c:v>600</c:v>
                </c:pt>
                <c:pt idx="3">
                  <c:v>500</c:v>
                </c:pt>
              </c:numCache>
            </c:numRef>
          </c:val>
          <c:smooth val="0"/>
          <c:extLst>
            <c:ext xmlns:c16="http://schemas.microsoft.com/office/drawing/2014/chart" uri="{C3380CC4-5D6E-409C-BE32-E72D297353CC}">
              <c16:uniqueId val="{00000000-70AC-4CBD-893C-7062FEC5BDDE}"/>
            </c:ext>
          </c:extLst>
        </c:ser>
        <c:dLbls>
          <c:dLblPos val="t"/>
          <c:showLegendKey val="0"/>
          <c:showVal val="1"/>
          <c:showCatName val="0"/>
          <c:showSerName val="0"/>
          <c:showPercent val="0"/>
          <c:showBubbleSize val="0"/>
        </c:dLbls>
        <c:marker val="1"/>
        <c:smooth val="0"/>
        <c:axId val="2094734554"/>
        <c:axId val="2094734552"/>
      </c:line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300" b="0" i="0" u="none" strike="noStrike">
                <a:solidFill>
                  <a:srgbClr val="22313F"/>
                </a:solidFill>
                <a:latin typeface="+mn-lt"/>
              </a:defRPr>
            </a:pPr>
            <a:endParaRPr lang="en-US"/>
          </a:p>
        </c:txPr>
        <c:crossAx val="2094734552"/>
        <c:crosses val="autoZero"/>
        <c:auto val="1"/>
        <c:lblAlgn val="ctr"/>
        <c:lblOffset val="100"/>
        <c:noMultiLvlLbl val="1"/>
      </c:catAx>
      <c:valAx>
        <c:axId val="2094734552"/>
        <c:scaling>
          <c:orientation val="minMax"/>
          <c:max val="700"/>
          <c:min val="0"/>
        </c:scaling>
        <c:delete val="1"/>
        <c:axPos val="l"/>
        <c:numFmt formatCode="General" sourceLinked="0"/>
        <c:majorTickMark val="out"/>
        <c:minorTickMark val="none"/>
        <c:tickLblPos val="nextTo"/>
        <c:crossAx val="2094734554"/>
        <c:crosses val="autoZero"/>
        <c:crossBetween val="between"/>
        <c:majorUnit val="200"/>
      </c:valAx>
      <c:spPr>
        <a:noFill/>
        <a:ln>
          <a:noFill/>
        </a:ln>
        <a:effectLst/>
      </c:spPr>
    </c:plotArea>
    <c:plotVisOnly val="1"/>
    <c:dispBlanksAs val="span"/>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1"/>
  <c:style val="2"/>
  <c:chart>
    <c:title>
      <c:tx>
        <c:rich>
          <a:bodyPr/>
          <a:lstStyle/>
          <a:p>
            <a:pPr>
              <a:defRPr sz="1400" b="0" i="0" u="none" strike="noStrike">
                <a:solidFill>
                  <a:srgbClr val="22313F"/>
                </a:solidFill>
                <a:latin typeface="+mn-lt"/>
              </a:defRPr>
            </a:pPr>
            <a:r>
              <a:rPr lang="nl-NL" sz="1400" b="0" i="0" u="none" strike="noStrike">
                <a:solidFill>
                  <a:srgbClr val="22313F"/>
                </a:solidFill>
                <a:latin typeface="+mn-lt"/>
              </a:rPr>
              <a:t>Vrachtwagenbewegingen per jaar (schatting)</a:t>
            </a:r>
          </a:p>
        </c:rich>
      </c:tx>
      <c:overlay val="0"/>
    </c:title>
    <c:autoTitleDeleted val="0"/>
    <c:plotArea>
      <c:layout/>
      <c:barChart>
        <c:barDir val="col"/>
        <c:grouping val="clustered"/>
        <c:varyColors val="0"/>
        <c:ser>
          <c:idx val="0"/>
          <c:order val="0"/>
          <c:tx>
            <c:strRef>
              <c:f>Sheet1!$B$1</c:f>
              <c:strCache>
                <c:ptCount val="1"/>
                <c:pt idx="0">
                  <c:v>Zware voertuigbewegingen</c:v>
                </c:pt>
              </c:strCache>
            </c:strRef>
          </c:tx>
          <c:spPr>
            <a:solidFill>
              <a:srgbClr val="F7C548"/>
            </a:solidFill>
            <a:effectLst/>
          </c:spPr>
          <c:invertIfNegative val="0"/>
          <c:dLbls>
            <c:numFmt formatCode="#,##0" sourceLinked="0"/>
            <c:spPr>
              <a:noFill/>
              <a:ln>
                <a:noFill/>
              </a:ln>
              <a:effectLst/>
            </c:spPr>
            <c:txPr>
              <a:bodyPr/>
              <a:lstStyle/>
              <a:p>
                <a:pPr>
                  <a:defRPr sz="1400" b="1" i="0" u="none" strike="noStrike">
                    <a:solidFill>
                      <a:srgbClr val="22313F"/>
                    </a:solidFill>
                    <a:latin typeface="+mn-lt"/>
                  </a:defRPr>
                </a:pPr>
                <a:endParaRPr lang="nl-N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Jaar 1</c:v>
                </c:pt>
                <c:pt idx="1">
                  <c:v>Jaar 2</c:v>
                </c:pt>
                <c:pt idx="2">
                  <c:v>Jaar 3</c:v>
                </c:pt>
                <c:pt idx="3">
                  <c:v>Jaar 4</c:v>
                </c:pt>
                <c:pt idx="4">
                  <c:v>Jaar 5</c:v>
                </c:pt>
              </c:strCache>
            </c:strRef>
          </c:cat>
          <c:val>
            <c:numRef>
              <c:f>Sheet1!$B$2:$B$6</c:f>
              <c:numCache>
                <c:formatCode>General</c:formatCode>
                <c:ptCount val="5"/>
                <c:pt idx="0">
                  <c:v>7500</c:v>
                </c:pt>
                <c:pt idx="1">
                  <c:v>7500</c:v>
                </c:pt>
                <c:pt idx="2">
                  <c:v>6000</c:v>
                </c:pt>
                <c:pt idx="3">
                  <c:v>6000</c:v>
                </c:pt>
                <c:pt idx="4">
                  <c:v>3000</c:v>
                </c:pt>
              </c:numCache>
            </c:numRef>
          </c:val>
          <c:extLst>
            <c:ext xmlns:c16="http://schemas.microsoft.com/office/drawing/2014/chart" uri="{C3380CC4-5D6E-409C-BE32-E72D297353CC}">
              <c16:uniqueId val="{00000000-CB4F-455B-B920-33BC493FD66C}"/>
            </c:ext>
          </c:extLst>
        </c:ser>
        <c:dLbls>
          <c:showLegendKey val="0"/>
          <c:showVal val="1"/>
          <c:showCatName val="0"/>
          <c:showSerName val="0"/>
          <c:showPercent val="0"/>
          <c:showBubbleSize val="0"/>
        </c:dLbls>
        <c:gapWidth val="45"/>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300" b="0" i="0" u="none" strike="noStrike">
                <a:solidFill>
                  <a:srgbClr val="22313F"/>
                </a:solidFill>
                <a:latin typeface="+mn-lt"/>
              </a:defRPr>
            </a:pPr>
            <a:endParaRPr lang="en-US"/>
          </a:p>
        </c:txPr>
        <c:crossAx val="2094734552"/>
        <c:crosses val="autoZero"/>
        <c:auto val="1"/>
        <c:lblAlgn val="ctr"/>
        <c:lblOffset val="100"/>
        <c:noMultiLvlLbl val="1"/>
      </c:catAx>
      <c:valAx>
        <c:axId val="2094734552"/>
        <c:scaling>
          <c:orientation val="minMax"/>
          <c:max val="9000"/>
        </c:scaling>
        <c:delete val="0"/>
        <c:axPos val="l"/>
        <c:majorGridlines>
          <c:spPr>
            <a:ln w="6350" cap="flat">
              <a:solidFill>
                <a:srgbClr val="D9EBDD"/>
              </a:solidFill>
              <a:prstDash val="solid"/>
              <a:round/>
            </a:ln>
          </c:spPr>
        </c:majorGridlines>
        <c:numFmt formatCode="#,##0" sourceLinked="0"/>
        <c:majorTickMark val="out"/>
        <c:minorTickMark val="none"/>
        <c:tickLblPos val="nextTo"/>
        <c:spPr>
          <a:ln w="12700" cap="flat">
            <a:solidFill>
              <a:srgbClr val="888888"/>
            </a:solidFill>
            <a:prstDash val="solid"/>
            <a:round/>
          </a:ln>
        </c:spPr>
        <c:txPr>
          <a:bodyPr/>
          <a:lstStyle/>
          <a:p>
            <a:pPr>
              <a:defRPr sz="1100" b="0" i="0" u="none" strike="noStrike">
                <a:solidFill>
                  <a:srgbClr val="22313F"/>
                </a:solidFill>
                <a:latin typeface="+mn-lt"/>
              </a:defRPr>
            </a:pPr>
            <a:endParaRPr lang="en-US"/>
          </a:p>
        </c:txPr>
        <c:crossAx val="2094734554"/>
        <c:crosses val="autoZero"/>
        <c:crossBetween val="between"/>
        <c:majorUnit val="3000"/>
      </c:valAx>
      <c:spPr>
        <a:noFill/>
        <a:ln>
          <a:noFill/>
        </a:ln>
        <a:effectLst/>
      </c:spPr>
    </c:plotArea>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FE831D-A97A-6F4B-8BDA-960C430252B5}" type="datetimeFigureOut">
              <a:rPr lang="nl-NL" smtClean="0"/>
              <a:t>16-10-2026</a:t>
            </a:fld>
            <a:endParaRPr lang="nl-NL"/>
          </a:p>
        </p:txBody>
      </p:sp>
      <p:sp>
        <p:nvSpPr>
          <p:cNvPr id="4" name="Tijdelijke aanduiding voor dia-afbeelding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FC7FC5-0EE0-924A-BA76-F270F46E879F}" type="slidenum">
              <a:rPr lang="nl-NL" smtClean="0"/>
              <a:t>‹nr.›</a:t>
            </a:fld>
            <a:endParaRPr lang="nl-NL"/>
          </a:p>
        </p:txBody>
      </p:sp>
    </p:spTree>
    <p:extLst>
      <p:ext uri="{BB962C8B-B14F-4D97-AF65-F5344CB8AC3E}">
        <p14:creationId xmlns:p14="http://schemas.microsoft.com/office/powerpoint/2010/main" val="19142819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Goedenavond! Ik ben [naam] van de werkgroep Infrastructuur Boornbergum. Geen zorgen: ik heb geen 500 slides. Wel 500 woningen.
Want daar gaat het om: er liggen plannen voor zo'n 500 nieuwe woningen in ons dorp. En dat is mooi, want er is woningnood. Maar 500 huizen betekent ook honderden auto's, en vooral: jarenlang bouwverkeer.
Ik heb vanavond eigenlijk maar één simpele vraag. Die verklap ik aan het eind.</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Eerst 200. Toen 400. Daarna 600. En nu: 500. Het voelde soms een beetje als een veiling. "Wie biedt er meer?"
Maar even serieus: Boornbergum telt nu zo'n 750 huizen. Er komen er 500 bij. Dat is twee derde erbij. Als je verjaardag twee derde groter wordt, koop je ook meer stoelen. Bij een dorp heet dat: wegen, fietspaden en parkeerplekken.</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zijn naar de participatieavonden geweest, op 21 en 24 september in De Lawei. En eerlijk is eerlijk: de plaatjes waren prachtig. Leuke huizen, veel groen, zonnepanelen.
Maar we zochten iets heel simpels: hoe kom je de wijk in en uit? Waar gaan de vrachtwagens rijden? Waar fietsen de kinderen naar school? Dat stond er niet op.
Een huis zonder voordeur is geen huis. En een plan zonder wegen is geen plan.</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Laten we beginnen bij hoe het nu is. De Nijewei en de Westerbuorren zijn al lang geen rustige dorpsweggetjes meer.
Wie haast heeft, rijdt dwars door het dorp. En dat bord met 30 erop? Dat wordt door sommigen gezien als een vriendelijke suggestie. Ouders laten hun kinderen niet altijd met een gerust hart op de fiets gaan.
En dan staat er nog geen enkel nieuw huis.</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Een nieuwe wijk heeft meer nodig dan huizen. Uitvalswegen, zodat het verkeer om het dorp heen gaat. Straten die het aankunnen. Fietspaden waar je je kind met een gerust hart op zet. En parkeerplekken, zodat de stoep een stoep blijft.
We hebben het eerder gezien bij De Zanding en de Drachtstervaart: als de huizen sneller komen dan de wegen, heb je achteraf een duur probleem. Dus: eerst de weg, dan het huis.</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Hier ziet u de kaart. De rode vlekken zijn de plekken waar gebouwd kan worden. De pijlen laten zien waar al dat verkeer naartoe wil.
Spoiler: de kortste weg loopt vaak dwars door het dorp. En verkeer kiest altijd de kortste weg. Net als water. En net als ik als ik laat ben.</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 dan gaat de schop de grond in. Maar niet meteen voor huizen. Eerst moet het terrein bouwrijp worden gemaakt. Zand erin, zand eruit. Riolering en kabels. Wegen. En pas dan: de huizen.
Hoe lang duurt dat? Wij schatten zo'n vijf jaar. Een kleuter die nu naar groep 1 gaat, fietst tegen die tijd zelf langs de bouwplaats naar school.</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Zo ziet dat eruit. Dit is niet Boornbergum, maar een vergelijkbare bouwplek. Kranen, zandwagens, betonmixers. Gezellig druk.
Alleen: niet een dagje. Vijf jaar lang. Elke werkdag. Hoeveel vrachtwagens zijn dat dan? Ik heb het voor u uitgerekend.</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Welkom bij de vrachtwagen-hitparade!
Jaar 1 en 2 staan bovenaan: zo'n 7.500 bewegingen per jaar, ongeveer 30 per werkdag. Jaar 3 en 4: 6.000 per jaar, 24 per dag. En in jaar 5 de laatste loodjes: 3.000, 12 per dag.
Dit is een schatting, geen officieel onderzoek: zo'n 60 zware ritten per woning. Maar het geeft een goed beeld.</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Dertigduizend keer piep-piep-achteruit.
In de drukste jaren komt er elke zestien minuten een vrachtwagen langs. Ongeveer elke keer dat je een kop koffie zet.
Ziet u die rij vrachtwagens? Dat is één werkdag. En morgen weer. En overmorgen ook.</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 dan vergeet ik bijna de busjes! De metselaar, de timmerman, de loodgieter, de elektricien: ze komen allemaal met hun eigen busje.
Bij 40 tot 60 vakmensen op de bouw zijn dat 80 tot 120 ritjes per dag. Op drukke dagen 100 tot 150.
Alles bij elkaar: op een drukke dag komt er bijna elke drie minuten een bouwvoertuig langs. Dan heb je je koffie nog niet eens op.</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Dan de vragen. Zes kleine en één hele grote.
De kleine: waar gaat het verkeer rijden, welke routes, hoeveel vrachtwagens, hoe laat beginnen ze, welke wegen krijgen het zwaar, en hoe blijven fietsers en wandelaars veilig?
En de grote: hoe zorgen we dat ons dorp niet vijf jaar lang de bouwweg is?</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 dan hebben we het nog niet gehad over de lucht, het geluid, het stof en de trillingen.
Dieselgeur bij het ontbijt. Een wekker die voortaan Volvo heet. Een auto die nooit schoon blijft. Kopjes in de kast die meedansen.
Grapje? Een beetje. Maar voor wie langs de route woont, is het elke dag echt.</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Boornbergum is geen leeg kleurplaatje waar je zomaar iets in kunt tekenen. Hier fietsen kinderen naar school. Opa's en oma's doen hun boodschappen. Er zijn buren, clubs en een echt dorpsgevoel.
En de nieuwe wijken komen precies tussen Drachten, Kortehemmen, De Wilgen en Boornbergum in. Hier kun je niet zomaar buiten de lijntjes kleuren.</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Daarom hebben we een boodschappenlijstje voor de gemeente. Liefst vóórdat de eerste schop de grond in gaat:
Een plan voor hoe het verkeer de wijk in en uit komt. Duidelijke routes. Een oplossing voor de Nijewei en de Westerbuorren. Een bouwverkeersplan dat om het dorp heen gaat, op vaste tijden. Veilige fietsroutes, ook tijdens de bouw. En iemand die je kunt bellen als het misgaat.
Kortom: eerst de weg, dan het huis.</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Ik beloofde u één simpele vraag. Hier is hij: wat voor dorp willen we achterlaten?
Een dorp dat op papier klopte, maar waar je eigenlijk liever niet woont? Of een dorp waar het over dertig jaar nog steeds fijn wonen is?
Wij weten het antwoord wel. En we denken graag mee. Met koffie, zonder vrachtwagen. Dank u wel!</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10/16/26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10/16/26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10/16/26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10/16/26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10/16/26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10/16/26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36122237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Beeld">
    <p:bg>
      <p:bgPr>
        <a:solidFill>
          <a:schemeClr val="tx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307364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Licht">
    <p:bg>
      <p:bgPr>
        <a:solidFill>
          <a:schemeClr val="bg1"/>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11480" y="347472"/>
            <a:ext cx="8318754" cy="914400"/>
          </a:xfrm>
          <a:prstGeom prst="rect">
            <a:avLst/>
          </a:prstGeom>
          <a:noFill/>
          <a:ln/>
        </p:spPr>
        <p:txBody>
          <a:bodyPr wrap="square" rtlCol="0"/>
          <a:lstStyle>
            <a:lvl1pPr marL="0" indent="0">
              <a:buNone/>
              <a:defRPr lang="en-US" sz="2550" b="1" dirty="0">
                <a:solidFill>
                  <a:schemeClr val="tx2"/>
                </a:solidFill>
                <a:latin typeface="Bookman Old Style" pitchFamily="34" charset="0"/>
                <a:ea typeface="Bookman Old Style" pitchFamily="34" charset="-122"/>
                <a:cs typeface="Bookman Old Style" pitchFamily="34" charset="-120"/>
              </a:defRPr>
            </a:lvl1pPr>
          </a:lstStyle>
          <a:p>
            <a:pPr marL="0" indent="0">
              <a:buNone/>
            </a:pPr>
            <a:endParaRPr lang="en-US" sz="2550" dirty="0"/>
          </a:p>
        </p:txBody>
      </p:sp>
      <p:sp>
        <p:nvSpPr>
          <p:cNvPr id="3" name="Text 0"/>
          <p:cNvSpPr/>
          <p:nvPr/>
        </p:nvSpPr>
        <p:spPr>
          <a:xfrm>
            <a:off x="411480" y="6382512"/>
            <a:ext cx="6172200" cy="274320"/>
          </a:xfrm>
          <a:prstGeom prst="rect">
            <a:avLst/>
          </a:prstGeom>
          <a:noFill/>
          <a:ln/>
        </p:spPr>
        <p:txBody>
          <a:bodyPr wrap="square" lIns="0" tIns="0" rIns="0" bIns="0" rtlCol="0" anchor="ctr"/>
          <a:lstStyle/>
          <a:p>
            <a:pPr marL="0" indent="0">
              <a:buNone/>
            </a:pPr>
            <a:r>
              <a:rPr lang="en-US" sz="750" dirty="0">
                <a:solidFill>
                  <a:schemeClr val="accent3"/>
                </a:solidFill>
              </a:rPr>
              <a:t>Werkgroep Infrastructuur Boornbergum  ·  BBINFRA  ·  oktober 2026</a:t>
            </a:r>
            <a:endParaRPr lang="en-US" sz="750" dirty="0"/>
          </a:p>
        </p:txBody>
      </p:sp>
      <p:sp>
        <p:nvSpPr>
          <p:cNvPr id="25" name="Slide Number Placeholder 0"/>
          <p:cNvSpPr>
            <a:spLocks noGrp="1"/>
          </p:cNvSpPr>
          <p:nvPr>
            <p:ph type="sldNum" sz="quarter" idx="4294967295"/>
          </p:nvPr>
        </p:nvSpPr>
        <p:spPr>
          <a:xfrm>
            <a:off x="8387334" y="6382512"/>
            <a:ext cx="342900" cy="274320"/>
          </a:xfrm>
          <a:prstGeom prst="rect">
            <a:avLst/>
          </a:prstGeom>
          <a:extLst>
            <a:ext uri="{C572A759-6A51-4108-AA02-DFA0A04FC94B}">
              <ma14:wrappingTextBoxFlag xmlns="" xmlns:ma14="http://schemas.microsoft.com/office/mac/drawingml/2011/main" val="0"/>
            </a:ext>
          </a:extLst>
        </p:spPr>
        <p:txBody>
          <a:bodyPr/>
          <a:lstStyle>
            <a:lvl1pPr>
              <a:defRPr sz="750">
                <a:solidFill>
                  <a:schemeClr val="accent3"/>
                </a:solidFill>
              </a:defRPr>
            </a:lvl1pPr>
          </a:lstStyle>
          <a:p>
            <a:pPr algn="r"/>
            <a:fld id="{F7021451-1387-4CA6-816F-3879F97B5CBC}" type="slidenum">
              <a:rPr lang="en-US" b="0"/>
              <a:t>‹nr.›</a:t>
            </a:fld>
            <a:endParaRPr lang="en-US"/>
          </a:p>
        </p:txBody>
      </p:sp>
    </p:spTree>
    <p:extLst>
      <p:ext uri="{BB962C8B-B14F-4D97-AF65-F5344CB8AC3E}">
        <p14:creationId xmlns:p14="http://schemas.microsoft.com/office/powerpoint/2010/main" val="35899516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Donker">
    <p:bg>
      <p:bgPr>
        <a:solidFill>
          <a:schemeClr val="tx2"/>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11480" y="347472"/>
            <a:ext cx="8318754" cy="914400"/>
          </a:xfrm>
          <a:prstGeom prst="rect">
            <a:avLst/>
          </a:prstGeom>
          <a:noFill/>
          <a:ln/>
        </p:spPr>
        <p:txBody>
          <a:bodyPr wrap="square" rtlCol="0"/>
          <a:lstStyle>
            <a:lvl1pPr marL="0" indent="0">
              <a:buNone/>
              <a:defRPr lang="en-US" sz="2550" b="1" dirty="0">
                <a:solidFill>
                  <a:schemeClr val="bg1"/>
                </a:solidFill>
                <a:latin typeface="Bookman Old Style" pitchFamily="34" charset="0"/>
                <a:ea typeface="Bookman Old Style" pitchFamily="34" charset="-122"/>
                <a:cs typeface="Bookman Old Style" pitchFamily="34" charset="-120"/>
              </a:defRPr>
            </a:lvl1pPr>
          </a:lstStyle>
          <a:p>
            <a:pPr marL="0" indent="0">
              <a:buNone/>
            </a:pPr>
            <a:endParaRPr lang="en-US" sz="2550" dirty="0"/>
          </a:p>
        </p:txBody>
      </p:sp>
      <p:sp>
        <p:nvSpPr>
          <p:cNvPr id="3" name="Text 0"/>
          <p:cNvSpPr/>
          <p:nvPr/>
        </p:nvSpPr>
        <p:spPr>
          <a:xfrm>
            <a:off x="411480" y="6382512"/>
            <a:ext cx="6172200" cy="274320"/>
          </a:xfrm>
          <a:prstGeom prst="rect">
            <a:avLst/>
          </a:prstGeom>
          <a:noFill/>
          <a:ln/>
        </p:spPr>
        <p:txBody>
          <a:bodyPr wrap="square" lIns="0" tIns="0" rIns="0" bIns="0" rtlCol="0" anchor="ctr"/>
          <a:lstStyle/>
          <a:p>
            <a:pPr marL="0" indent="0">
              <a:buNone/>
            </a:pPr>
            <a:r>
              <a:rPr lang="en-US" sz="750" dirty="0">
                <a:solidFill>
                  <a:schemeClr val="accent6"/>
                </a:solidFill>
              </a:rPr>
              <a:t>Werkgroep Infrastructuur Boornbergum  ·  BBINFRA  ·  oktober 2026</a:t>
            </a:r>
            <a:endParaRPr lang="en-US" sz="750" dirty="0"/>
          </a:p>
        </p:txBody>
      </p:sp>
      <p:sp>
        <p:nvSpPr>
          <p:cNvPr id="25" name="Slide Number Placeholder 0"/>
          <p:cNvSpPr>
            <a:spLocks noGrp="1"/>
          </p:cNvSpPr>
          <p:nvPr>
            <p:ph type="sldNum" sz="quarter" idx="4294967295"/>
          </p:nvPr>
        </p:nvSpPr>
        <p:spPr>
          <a:xfrm>
            <a:off x="8387334" y="6382512"/>
            <a:ext cx="342900" cy="274320"/>
          </a:xfrm>
          <a:prstGeom prst="rect">
            <a:avLst/>
          </a:prstGeom>
          <a:extLst>
            <a:ext uri="{C572A759-6A51-4108-AA02-DFA0A04FC94B}">
              <ma14:wrappingTextBoxFlag xmlns="" xmlns:ma14="http://schemas.microsoft.com/office/mac/drawingml/2011/main" val="0"/>
            </a:ext>
          </a:extLst>
        </p:spPr>
        <p:txBody>
          <a:bodyPr/>
          <a:lstStyle>
            <a:lvl1pPr>
              <a:defRPr sz="750">
                <a:solidFill>
                  <a:schemeClr val="accent6"/>
                </a:solidFill>
              </a:defRPr>
            </a:lvl1pPr>
          </a:lstStyle>
          <a:p>
            <a:pPr algn="r"/>
            <a:fld id="{F7021451-1387-4CA6-816F-3879F97B5CBC}" type="slidenum">
              <a:rPr lang="en-US" b="0"/>
              <a:t>‹nr.›</a:t>
            </a:fld>
            <a:endParaRPr lang="en-US"/>
          </a:p>
        </p:txBody>
      </p:sp>
    </p:spTree>
    <p:extLst>
      <p:ext uri="{BB962C8B-B14F-4D97-AF65-F5344CB8AC3E}">
        <p14:creationId xmlns:p14="http://schemas.microsoft.com/office/powerpoint/2010/main" val="15774850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10/16/26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‹nr.›</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10.png"/><Relationship Id="rId5" Type="http://schemas.openxmlformats.org/officeDocument/2006/relationships/image" Target="../media/image20.pn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13.xml"/><Relationship Id="rId5" Type="http://schemas.openxmlformats.org/officeDocument/2006/relationships/image" Target="../media/image24.png"/><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13.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6.xml"/><Relationship Id="rId1" Type="http://schemas.openxmlformats.org/officeDocument/2006/relationships/slideLayout" Target="../slideLayouts/slideLayout12.xml"/><Relationship Id="rId5" Type="http://schemas.openxmlformats.org/officeDocument/2006/relationships/image" Target="../media/image34.png"/><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A9DC19-8D90-59B2-5A12-9C709B7599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F8B6E0-9E2D-2390-098C-445028AAB93F}"/>
              </a:ext>
            </a:extLst>
          </p:cNvPr>
          <p:cNvSpPr>
            <a:spLocks noGrp="1"/>
          </p:cNvSpPr>
          <p:nvPr>
            <p:ph type="title"/>
          </p:nvPr>
        </p:nvSpPr>
        <p:spPr>
          <a:xfrm>
            <a:off x="457200" y="1248229"/>
            <a:ext cx="8229600" cy="1353439"/>
          </a:xfrm>
        </p:spPr>
        <p:txBody>
          <a:bodyPr>
            <a:normAutofit/>
          </a:bodyPr>
          <a:lstStyle/>
          <a:p>
            <a:r>
              <a:rPr lang="nl-NL" dirty="0"/>
              <a:t>Agenda 15 oktober</a:t>
            </a:r>
            <a:endParaRPr dirty="0"/>
          </a:p>
        </p:txBody>
      </p:sp>
      <p:sp>
        <p:nvSpPr>
          <p:cNvPr id="3" name="TextBox 2">
            <a:extLst>
              <a:ext uri="{FF2B5EF4-FFF2-40B4-BE49-F238E27FC236}">
                <a16:creationId xmlns:a16="http://schemas.microsoft.com/office/drawing/2014/main" id="{278D2F35-FFB1-A68B-7991-073860830628}"/>
              </a:ext>
            </a:extLst>
          </p:cNvPr>
          <p:cNvSpPr txBox="1"/>
          <p:nvPr/>
        </p:nvSpPr>
        <p:spPr>
          <a:xfrm>
            <a:off x="914400" y="2601668"/>
            <a:ext cx="8229600" cy="4093428"/>
          </a:xfrm>
          <a:prstGeom prst="rect">
            <a:avLst/>
          </a:prstGeom>
          <a:noFill/>
        </p:spPr>
        <p:txBody>
          <a:bodyPr wrap="square">
            <a:spAutoFit/>
          </a:bodyPr>
          <a:lstStyle/>
          <a:p>
            <a:r>
              <a:rPr lang="nl-NL" sz="2000" dirty="0"/>
              <a:t>19:30	Welkom en inleiding</a:t>
            </a:r>
          </a:p>
          <a:p>
            <a:br>
              <a:rPr lang="nl-NL" sz="2000" dirty="0"/>
            </a:br>
            <a:r>
              <a:rPr lang="nl-NL" sz="2000" dirty="0"/>
              <a:t>19:45 	Presentatie: zienswijzen hoofpunten commissies</a:t>
            </a:r>
            <a:br>
              <a:rPr lang="nl-NL" sz="2000" dirty="0"/>
            </a:br>
            <a:r>
              <a:rPr lang="nl-NL" sz="2000" dirty="0"/>
              <a:t>		Wonen, Energie, Infra, Groen, MFC</a:t>
            </a:r>
          </a:p>
          <a:p>
            <a:endParaRPr lang="nl-NL" sz="2000" dirty="0"/>
          </a:p>
          <a:p>
            <a:r>
              <a:rPr lang="nl-NL" sz="2000" dirty="0"/>
              <a:t>20:25	Tijd voor vragen, discussie bewoners en raadsleden	</a:t>
            </a:r>
          </a:p>
          <a:p>
            <a:endParaRPr lang="nl-NL" sz="2000" dirty="0"/>
          </a:p>
          <a:p>
            <a:r>
              <a:rPr lang="nl-NL" sz="2000" dirty="0"/>
              <a:t>20:55	Belang van zienswijzen aangeven en aanbieden hulp</a:t>
            </a:r>
          </a:p>
          <a:p>
            <a:r>
              <a:rPr lang="nl-NL" sz="2000" dirty="0"/>
              <a:t>		door </a:t>
            </a:r>
            <a:r>
              <a:rPr lang="nl-NL" sz="2000" dirty="0" err="1"/>
              <a:t>Fimke</a:t>
            </a:r>
            <a:r>
              <a:rPr lang="nl-NL" sz="2000" dirty="0"/>
              <a:t> </a:t>
            </a:r>
            <a:r>
              <a:rPr lang="nl-NL" sz="2000" dirty="0" err="1"/>
              <a:t>Boerhof</a:t>
            </a:r>
            <a:r>
              <a:rPr lang="nl-NL" sz="2000" dirty="0"/>
              <a:t> en Trees </a:t>
            </a:r>
            <a:r>
              <a:rPr lang="nl-NL" sz="2000" dirty="0" err="1"/>
              <a:t>Galema</a:t>
            </a:r>
            <a:endParaRPr lang="nl-NL" sz="2000" dirty="0"/>
          </a:p>
          <a:p>
            <a:r>
              <a:rPr lang="nl-NL" sz="2000" dirty="0"/>
              <a:t>		</a:t>
            </a:r>
            <a:br>
              <a:rPr lang="nl-NL" sz="2000" dirty="0"/>
            </a:br>
            <a:r>
              <a:rPr lang="nl-NL" sz="2000" dirty="0"/>
              <a:t>21:00	Nazit</a:t>
            </a:r>
            <a:br>
              <a:rPr lang="nl-NL" sz="2000" dirty="0"/>
            </a:br>
            <a:r>
              <a:rPr lang="nl-NL" sz="2000" cap="all" dirty="0"/>
              <a:t>	</a:t>
            </a:r>
          </a:p>
          <a:p>
            <a:r>
              <a:rPr lang="nl-NL" sz="2000" dirty="0"/>
              <a:t>21:30	Sluiting</a:t>
            </a:r>
            <a:endParaRPr sz="2000" dirty="0"/>
          </a:p>
        </p:txBody>
      </p:sp>
      <p:pic>
        <p:nvPicPr>
          <p:cNvPr id="4" name="Afbeelding 3">
            <a:extLst>
              <a:ext uri="{FF2B5EF4-FFF2-40B4-BE49-F238E27FC236}">
                <a16:creationId xmlns:a16="http://schemas.microsoft.com/office/drawing/2014/main" id="{01C4BE6E-43B4-516B-51BC-5E20954A73D0}"/>
              </a:ext>
            </a:extLst>
          </p:cNvPr>
          <p:cNvPicPr>
            <a:picLocks noChangeAspect="1"/>
          </p:cNvPicPr>
          <p:nvPr/>
        </p:nvPicPr>
        <p:blipFill>
          <a:blip r:embed="rId2"/>
          <a:stretch>
            <a:fillRect/>
          </a:stretch>
        </p:blipFill>
        <p:spPr>
          <a:xfrm>
            <a:off x="6928338" y="0"/>
            <a:ext cx="2215662" cy="1477108"/>
          </a:xfrm>
          <a:prstGeom prst="rect">
            <a:avLst/>
          </a:prstGeom>
        </p:spPr>
      </p:pic>
    </p:spTree>
    <p:extLst>
      <p:ext uri="{BB962C8B-B14F-4D97-AF65-F5344CB8AC3E}">
        <p14:creationId xmlns:p14="http://schemas.microsoft.com/office/powerpoint/2010/main" val="20512126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B16C093A-4180-EF4C-948B-158AFC395669}"/>
              </a:ext>
            </a:extLst>
          </p:cNvPr>
          <p:cNvPicPr>
            <a:picLocks noChangeAspect="1"/>
          </p:cNvPicPr>
          <p:nvPr/>
        </p:nvPicPr>
        <p:blipFill>
          <a:blip r:embed="rId2"/>
          <a:stretch>
            <a:fillRect/>
          </a:stretch>
        </p:blipFill>
        <p:spPr>
          <a:xfrm>
            <a:off x="251816" y="1101969"/>
            <a:ext cx="8553310" cy="4607169"/>
          </a:xfrm>
          <a:prstGeom prst="rect">
            <a:avLst/>
          </a:prstGeom>
        </p:spPr>
      </p:pic>
    </p:spTree>
    <p:extLst>
      <p:ext uri="{BB962C8B-B14F-4D97-AF65-F5344CB8AC3E}">
        <p14:creationId xmlns:p14="http://schemas.microsoft.com/office/powerpoint/2010/main" val="4231025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545DDC97-16F1-CAB0-EACC-FC9F33BFAB38}"/>
              </a:ext>
            </a:extLst>
          </p:cNvPr>
          <p:cNvSpPr txBox="1"/>
          <p:nvPr/>
        </p:nvSpPr>
        <p:spPr>
          <a:xfrm>
            <a:off x="914398" y="2726217"/>
            <a:ext cx="7910285" cy="2554545"/>
          </a:xfrm>
          <a:prstGeom prst="rect">
            <a:avLst/>
          </a:prstGeom>
          <a:noFill/>
        </p:spPr>
        <p:txBody>
          <a:bodyPr wrap="square">
            <a:spAutoFit/>
          </a:bodyPr>
          <a:lstStyle/>
          <a:p>
            <a:pPr marL="342900" indent="-342900">
              <a:buFont typeface="Wingdings" pitchFamily="2" charset="2"/>
              <a:buChar char="§"/>
            </a:pPr>
            <a:r>
              <a:rPr lang="nl-NL" sz="2000" dirty="0"/>
              <a:t>Woningbouw max 200 </a:t>
            </a:r>
            <a:r>
              <a:rPr lang="nl-NL" sz="2000" dirty="0" err="1"/>
              <a:t>ipv</a:t>
            </a:r>
            <a:r>
              <a:rPr lang="nl-NL" sz="2000" dirty="0"/>
              <a:t> 500 </a:t>
            </a:r>
          </a:p>
          <a:p>
            <a:pPr marL="342900" indent="-342900">
              <a:buFont typeface="Wingdings" pitchFamily="2" charset="2"/>
              <a:buChar char="§"/>
            </a:pPr>
            <a:r>
              <a:rPr lang="nl-NL" sz="2000" dirty="0"/>
              <a:t>Leidend: Gezondheid, welzijn en maatschappelijke draagkracht</a:t>
            </a:r>
          </a:p>
          <a:p>
            <a:pPr marL="342900" indent="-342900">
              <a:buFont typeface="Wingdings" pitchFamily="2" charset="2"/>
              <a:buChar char="§"/>
            </a:pPr>
            <a:r>
              <a:rPr lang="nl-NL" sz="2000" dirty="0"/>
              <a:t>Participatiebijdrage onduidelijk: Herstel vertrouwen nodig</a:t>
            </a:r>
          </a:p>
          <a:p>
            <a:pPr marL="342900" indent="-342900">
              <a:buFont typeface="Wingdings" pitchFamily="2" charset="2"/>
              <a:buChar char="§"/>
            </a:pPr>
            <a:r>
              <a:rPr lang="nl-NL" sz="2000" dirty="0"/>
              <a:t>Bouw </a:t>
            </a:r>
            <a:r>
              <a:rPr lang="nl-NL" sz="1800" dirty="0"/>
              <a:t>voor lokale behoefte</a:t>
            </a:r>
            <a:r>
              <a:rPr lang="nl-NL" sz="2000" dirty="0"/>
              <a:t>. </a:t>
            </a:r>
            <a:r>
              <a:rPr lang="nl-NL" sz="1600" dirty="0"/>
              <a:t>starters, gezinnen, senioren en zorgwoningen</a:t>
            </a:r>
          </a:p>
          <a:p>
            <a:pPr marL="342900" indent="-342900">
              <a:buFont typeface="Wingdings" pitchFamily="2" charset="2"/>
              <a:buChar char="§"/>
            </a:pPr>
            <a:r>
              <a:rPr lang="nl-NL" sz="2000" dirty="0"/>
              <a:t>Bescherm </a:t>
            </a:r>
            <a:r>
              <a:rPr lang="nl-NL" sz="1600" dirty="0"/>
              <a:t>sociale cohesie, leefbaarheid en veiligheid</a:t>
            </a:r>
          </a:p>
          <a:p>
            <a:pPr marL="342900" indent="-342900">
              <a:buFont typeface="Wingdings" pitchFamily="2" charset="2"/>
              <a:buChar char="§"/>
            </a:pPr>
            <a:r>
              <a:rPr lang="nl-NL" sz="2000" dirty="0"/>
              <a:t>Behoud </a:t>
            </a:r>
            <a:r>
              <a:rPr lang="nl-NL" sz="1600" dirty="0"/>
              <a:t>lintbebouwing, coulisselandschap en dorpsidentiteit</a:t>
            </a:r>
          </a:p>
          <a:p>
            <a:pPr marL="342900" indent="-342900">
              <a:buFont typeface="Wingdings" pitchFamily="2" charset="2"/>
              <a:buChar char="§"/>
            </a:pPr>
            <a:r>
              <a:rPr lang="nl-NL" sz="2000" dirty="0"/>
              <a:t>Realiseer </a:t>
            </a:r>
            <a:r>
              <a:rPr lang="nl-NL" sz="1800" dirty="0"/>
              <a:t>een robuuste groene buffer tussen Boornbergum en Drachten</a:t>
            </a:r>
          </a:p>
          <a:p>
            <a:pPr marL="342900" indent="-342900">
              <a:buFont typeface="Wingdings" pitchFamily="2" charset="2"/>
              <a:buChar char="§"/>
            </a:pPr>
            <a:r>
              <a:rPr lang="nl-NL" sz="2000" dirty="0"/>
              <a:t>Gefaseerd bouwen met evaluatie en mogelijkheid tot bijsturen per fase</a:t>
            </a:r>
          </a:p>
        </p:txBody>
      </p:sp>
      <p:sp>
        <p:nvSpPr>
          <p:cNvPr id="5" name="Tekstvak 4">
            <a:extLst>
              <a:ext uri="{FF2B5EF4-FFF2-40B4-BE49-F238E27FC236}">
                <a16:creationId xmlns:a16="http://schemas.microsoft.com/office/drawing/2014/main" id="{10AC707E-64F2-0C46-A7D9-0D21D7632BB7}"/>
              </a:ext>
            </a:extLst>
          </p:cNvPr>
          <p:cNvSpPr txBox="1"/>
          <p:nvPr/>
        </p:nvSpPr>
        <p:spPr>
          <a:xfrm>
            <a:off x="856341" y="1577238"/>
            <a:ext cx="7910285" cy="769441"/>
          </a:xfrm>
          <a:prstGeom prst="rect">
            <a:avLst/>
          </a:prstGeom>
          <a:noFill/>
        </p:spPr>
        <p:txBody>
          <a:bodyPr wrap="square">
            <a:spAutoFit/>
          </a:bodyPr>
          <a:lstStyle/>
          <a:p>
            <a:r>
              <a:rPr lang="nl-NL" sz="4400" dirty="0"/>
              <a:t>Hoofdpunten commissie Wonen</a:t>
            </a:r>
            <a:endParaRPr lang="nl-NL" dirty="0"/>
          </a:p>
        </p:txBody>
      </p:sp>
      <p:pic>
        <p:nvPicPr>
          <p:cNvPr id="6" name="Afbeelding 5">
            <a:extLst>
              <a:ext uri="{FF2B5EF4-FFF2-40B4-BE49-F238E27FC236}">
                <a16:creationId xmlns:a16="http://schemas.microsoft.com/office/drawing/2014/main" id="{E387ADBA-B42D-51D4-4822-2AD93EF80B40}"/>
              </a:ext>
            </a:extLst>
          </p:cNvPr>
          <p:cNvPicPr>
            <a:picLocks noChangeAspect="1"/>
          </p:cNvPicPr>
          <p:nvPr/>
        </p:nvPicPr>
        <p:blipFill>
          <a:blip r:embed="rId2"/>
          <a:stretch>
            <a:fillRect/>
          </a:stretch>
        </p:blipFill>
        <p:spPr>
          <a:xfrm>
            <a:off x="6928338" y="0"/>
            <a:ext cx="2215662" cy="1477108"/>
          </a:xfrm>
          <a:prstGeom prst="rect">
            <a:avLst/>
          </a:prstGeom>
        </p:spPr>
      </p:pic>
    </p:spTree>
    <p:extLst>
      <p:ext uri="{BB962C8B-B14F-4D97-AF65-F5344CB8AC3E}">
        <p14:creationId xmlns:p14="http://schemas.microsoft.com/office/powerpoint/2010/main" val="12251159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DE5209-0885-4C06-C4F1-963FA979FC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53BFE0-82BA-18A1-8F92-F6EE5F90CE90}"/>
              </a:ext>
            </a:extLst>
          </p:cNvPr>
          <p:cNvSpPr>
            <a:spLocks noGrp="1"/>
          </p:cNvSpPr>
          <p:nvPr>
            <p:ph type="title"/>
          </p:nvPr>
        </p:nvSpPr>
        <p:spPr>
          <a:xfrm>
            <a:off x="457200" y="1458668"/>
            <a:ext cx="8229600" cy="1143000"/>
          </a:xfrm>
        </p:spPr>
        <p:txBody>
          <a:bodyPr>
            <a:normAutofit/>
          </a:bodyPr>
          <a:lstStyle/>
          <a:p>
            <a:r>
              <a:rPr lang="nl-NL" dirty="0"/>
              <a:t>Hoofdpunten commissie Energie</a:t>
            </a:r>
            <a:endParaRPr dirty="0"/>
          </a:p>
        </p:txBody>
      </p:sp>
      <p:sp>
        <p:nvSpPr>
          <p:cNvPr id="3" name="TextBox 2">
            <a:extLst>
              <a:ext uri="{FF2B5EF4-FFF2-40B4-BE49-F238E27FC236}">
                <a16:creationId xmlns:a16="http://schemas.microsoft.com/office/drawing/2014/main" id="{33BBDB9A-A71F-0A21-E8F4-304526C58F2B}"/>
              </a:ext>
            </a:extLst>
          </p:cNvPr>
          <p:cNvSpPr txBox="1"/>
          <p:nvPr/>
        </p:nvSpPr>
        <p:spPr>
          <a:xfrm>
            <a:off x="907143" y="2548173"/>
            <a:ext cx="7946571" cy="3416320"/>
          </a:xfrm>
          <a:prstGeom prst="rect">
            <a:avLst/>
          </a:prstGeom>
          <a:noFill/>
        </p:spPr>
        <p:txBody>
          <a:bodyPr wrap="square">
            <a:spAutoFit/>
          </a:bodyPr>
          <a:lstStyle/>
          <a:p>
            <a:endParaRPr lang="nl-NL" dirty="0"/>
          </a:p>
          <a:p>
            <a:endParaRPr lang="nl-NL" dirty="0"/>
          </a:p>
          <a:p>
            <a:pPr marL="342900" indent="-342900">
              <a:buFont typeface="Wingdings" pitchFamily="2" charset="2"/>
              <a:buChar char="§"/>
            </a:pPr>
            <a:r>
              <a:rPr lang="nl-NL" sz="2000" dirty="0"/>
              <a:t>	De zonneladder doorlopen en alternatieven zoeken</a:t>
            </a:r>
          </a:p>
          <a:p>
            <a:endParaRPr lang="nl-NL" sz="2000" dirty="0"/>
          </a:p>
          <a:p>
            <a:pPr marL="342900" indent="-342900">
              <a:buFont typeface="Wingdings" pitchFamily="2" charset="2"/>
              <a:buChar char="§"/>
            </a:pPr>
            <a:r>
              <a:rPr lang="nl-NL" sz="2000" dirty="0"/>
              <a:t>	Inzichtelijk maken  hoe input uit participatie is verwerkt</a:t>
            </a:r>
          </a:p>
          <a:p>
            <a:endParaRPr lang="nl-NL" sz="2000" dirty="0"/>
          </a:p>
          <a:p>
            <a:pPr marL="342900" indent="-342900">
              <a:buFont typeface="Wingdings" pitchFamily="2" charset="2"/>
              <a:buChar char="§"/>
            </a:pPr>
            <a:r>
              <a:rPr lang="nl-NL" sz="2000" dirty="0"/>
              <a:t>	Energievisie Inhoudelijk betrekken bij energieprogramma</a:t>
            </a:r>
          </a:p>
          <a:p>
            <a:endParaRPr lang="nl-NL" sz="2000" dirty="0"/>
          </a:p>
          <a:p>
            <a:pPr marL="342900" indent="-342900">
              <a:buFont typeface="Wingdings" pitchFamily="2" charset="2"/>
              <a:buChar char="§"/>
            </a:pPr>
            <a:r>
              <a:rPr lang="nl-NL" sz="2000" dirty="0"/>
              <a:t>	Integraal duurzaam energiesysteem uitwerken</a:t>
            </a:r>
          </a:p>
          <a:p>
            <a:endParaRPr lang="nl-NL" sz="2000" dirty="0"/>
          </a:p>
          <a:p>
            <a:pPr marL="342900" indent="-342900">
              <a:buFont typeface="Wingdings" pitchFamily="2" charset="2"/>
              <a:buChar char="§"/>
            </a:pPr>
            <a:r>
              <a:rPr lang="nl-NL" sz="2000" dirty="0"/>
              <a:t>	Toetsen aan Provinciale richtlijnen</a:t>
            </a:r>
          </a:p>
        </p:txBody>
      </p:sp>
      <p:pic>
        <p:nvPicPr>
          <p:cNvPr id="4" name="Afbeelding 3">
            <a:extLst>
              <a:ext uri="{FF2B5EF4-FFF2-40B4-BE49-F238E27FC236}">
                <a16:creationId xmlns:a16="http://schemas.microsoft.com/office/drawing/2014/main" id="{6B17182A-42E4-07A7-68EC-09C2A9EF2735}"/>
              </a:ext>
            </a:extLst>
          </p:cNvPr>
          <p:cNvPicPr>
            <a:picLocks noChangeAspect="1"/>
          </p:cNvPicPr>
          <p:nvPr/>
        </p:nvPicPr>
        <p:blipFill>
          <a:blip r:embed="rId2"/>
          <a:stretch>
            <a:fillRect/>
          </a:stretch>
        </p:blipFill>
        <p:spPr>
          <a:xfrm>
            <a:off x="6928338" y="0"/>
            <a:ext cx="2215662" cy="1477108"/>
          </a:xfrm>
          <a:prstGeom prst="rect">
            <a:avLst/>
          </a:prstGeom>
        </p:spPr>
      </p:pic>
    </p:spTree>
    <p:extLst>
      <p:ext uri="{BB962C8B-B14F-4D97-AF65-F5344CB8AC3E}">
        <p14:creationId xmlns:p14="http://schemas.microsoft.com/office/powerpoint/2010/main" val="6240924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chtergrondfoto" descr="/home/claude/work/in/u/ppt/media/image2.jpg"/>
          <p:cNvPicPr>
            <a:picLocks noChangeAspect="1"/>
          </p:cNvPicPr>
          <p:nvPr/>
        </p:nvPicPr>
        <p:blipFill>
          <a:blip r:embed="rId3">
            <a:alphaModFix amt="18000"/>
          </a:blip>
          <a:stretch>
            <a:fillRect/>
          </a:stretch>
        </p:blipFill>
        <p:spPr>
          <a:xfrm>
            <a:off x="1" y="857251"/>
            <a:ext cx="9143771" cy="5714771"/>
          </a:xfrm>
          <a:prstGeom prst="rect">
            <a:avLst/>
          </a:prstGeom>
        </p:spPr>
      </p:pic>
      <p:sp>
        <p:nvSpPr>
          <p:cNvPr id="3" name="Text 0"/>
          <p:cNvSpPr txBox="1"/>
          <p:nvPr/>
        </p:nvSpPr>
        <p:spPr>
          <a:xfrm>
            <a:off x="548640" y="1920240"/>
            <a:ext cx="7543800" cy="308610"/>
          </a:xfrm>
          <a:prstGeom prst="rect">
            <a:avLst/>
          </a:prstGeom>
          <a:noFill/>
          <a:ln/>
        </p:spPr>
        <p:txBody>
          <a:bodyPr wrap="square" lIns="0" tIns="0" rIns="0" bIns="0" rtlCol="0" anchor="t"/>
          <a:lstStyle/>
          <a:p>
            <a:r>
              <a:rPr lang="en-US" sz="1350" b="1" kern="0" spc="300" dirty="0">
                <a:solidFill>
                  <a:schemeClr val="accent1"/>
                </a:solidFill>
              </a:rPr>
              <a:t>WERKGROEP INFRASTRUCTUUR</a:t>
            </a:r>
            <a:endParaRPr lang="en-US" sz="1350" dirty="0"/>
          </a:p>
        </p:txBody>
      </p:sp>
      <p:sp>
        <p:nvSpPr>
          <p:cNvPr id="4" name="Text 1"/>
          <p:cNvSpPr txBox="1"/>
          <p:nvPr/>
        </p:nvSpPr>
        <p:spPr>
          <a:xfrm>
            <a:off x="548640" y="2263140"/>
            <a:ext cx="8023860" cy="1028700"/>
          </a:xfrm>
          <a:prstGeom prst="rect">
            <a:avLst/>
          </a:prstGeom>
          <a:noFill/>
          <a:ln/>
        </p:spPr>
        <p:txBody>
          <a:bodyPr wrap="square" lIns="0" tIns="0" rIns="0" bIns="0" rtlCol="0" anchor="ctr"/>
          <a:lstStyle/>
          <a:p>
            <a:r>
              <a:rPr lang="en-US" sz="4950" b="1" dirty="0">
                <a:solidFill>
                  <a:schemeClr val="bg1"/>
                </a:solidFill>
                <a:latin typeface="+mj-lt" pitchFamily="34" charset="0"/>
                <a:ea typeface="+mj-lt" pitchFamily="34" charset="-122"/>
                <a:cs typeface="+mj-lt" pitchFamily="34" charset="-120"/>
              </a:rPr>
              <a:t>Boornbergum</a:t>
            </a:r>
            <a:endParaRPr lang="en-US" sz="4950" dirty="0"/>
          </a:p>
        </p:txBody>
      </p:sp>
      <p:sp>
        <p:nvSpPr>
          <p:cNvPr id="5" name="Text 2"/>
          <p:cNvSpPr txBox="1"/>
          <p:nvPr/>
        </p:nvSpPr>
        <p:spPr>
          <a:xfrm>
            <a:off x="548640" y="3394710"/>
            <a:ext cx="7680960" cy="822960"/>
          </a:xfrm>
          <a:prstGeom prst="rect">
            <a:avLst/>
          </a:prstGeom>
          <a:noFill/>
          <a:ln/>
        </p:spPr>
        <p:txBody>
          <a:bodyPr wrap="square" lIns="0" tIns="0" rIns="0" bIns="0" rtlCol="0" anchor="t"/>
          <a:lstStyle/>
          <a:p>
            <a:r>
              <a:rPr lang="en-US" sz="1950" dirty="0">
                <a:solidFill>
                  <a:schemeClr val="bg1"/>
                </a:solidFill>
                <a:latin typeface="+mj-lt" pitchFamily="34" charset="0"/>
                <a:ea typeface="+mj-lt" pitchFamily="34" charset="-122"/>
                <a:cs typeface="+mj-lt" pitchFamily="34" charset="-120"/>
              </a:rPr>
              <a:t>500 </a:t>
            </a:r>
            <a:r>
              <a:rPr lang="en-US" sz="1950" dirty="0" err="1">
                <a:solidFill>
                  <a:schemeClr val="bg1"/>
                </a:solidFill>
                <a:latin typeface="+mj-lt" pitchFamily="34" charset="0"/>
                <a:ea typeface="+mj-lt" pitchFamily="34" charset="-122"/>
                <a:cs typeface="+mj-lt" pitchFamily="34" charset="-120"/>
              </a:rPr>
              <a:t>huizen</a:t>
            </a:r>
            <a:r>
              <a:rPr lang="en-US" sz="1950">
                <a:solidFill>
                  <a:schemeClr val="bg1"/>
                </a:solidFill>
                <a:latin typeface="+mj-lt" pitchFamily="34" charset="0"/>
                <a:ea typeface="+mj-lt" pitchFamily="34" charset="-122"/>
                <a:cs typeface="+mj-lt" pitchFamily="34" charset="-120"/>
              </a:rPr>
              <a:t>….. </a:t>
            </a:r>
            <a:r>
              <a:rPr lang="en-US" sz="1950" dirty="0">
                <a:solidFill>
                  <a:schemeClr val="bg1"/>
                </a:solidFill>
                <a:latin typeface="+mj-lt" pitchFamily="34" charset="0"/>
                <a:ea typeface="+mj-lt" pitchFamily="34" charset="-122"/>
                <a:cs typeface="+mj-lt" pitchFamily="34" charset="-120"/>
              </a:rPr>
              <a:t>en één simpele vraag</a:t>
            </a:r>
            <a:endParaRPr lang="en-US" sz="1950" dirty="0"/>
          </a:p>
        </p:txBody>
      </p:sp>
      <p:sp>
        <p:nvSpPr>
          <p:cNvPr id="6" name="Text 3"/>
          <p:cNvSpPr txBox="1"/>
          <p:nvPr/>
        </p:nvSpPr>
        <p:spPr>
          <a:xfrm>
            <a:off x="548640" y="5177790"/>
            <a:ext cx="7543800" cy="274320"/>
          </a:xfrm>
          <a:prstGeom prst="rect">
            <a:avLst/>
          </a:prstGeom>
          <a:noFill/>
          <a:ln/>
        </p:spPr>
        <p:txBody>
          <a:bodyPr wrap="square" lIns="0" tIns="0" rIns="0" bIns="0" rtlCol="0" anchor="t"/>
          <a:lstStyle/>
          <a:p>
            <a:r>
              <a:rPr lang="en-US" sz="1050" dirty="0">
                <a:solidFill>
                  <a:schemeClr val="accent6"/>
                </a:solidFill>
              </a:rPr>
              <a:t>Werkgroep Infrastructuur Boornbergum  ·  BBINFRA  ·  oktober 2026</a:t>
            </a:r>
            <a:endParaRPr lang="en-US" sz="1050" dirty="0"/>
          </a:p>
        </p:txBody>
      </p:sp>
      <p:sp>
        <p:nvSpPr>
          <p:cNvPr id="7" name="badge"/>
          <p:cNvSpPr/>
          <p:nvPr/>
        </p:nvSpPr>
        <p:spPr>
          <a:xfrm>
            <a:off x="7098030" y="1714500"/>
            <a:ext cx="1577340" cy="1577340"/>
          </a:xfrm>
          <a:prstGeom prst="ellipse">
            <a:avLst/>
          </a:prstGeom>
          <a:solidFill>
            <a:schemeClr val="accent1"/>
          </a:solidFill>
          <a:ln w="12700">
            <a:solidFill>
              <a:schemeClr val="accent1"/>
            </a:solidFill>
            <a:prstDash val="solid"/>
          </a:ln>
        </p:spPr>
        <p:txBody>
          <a:bodyPr/>
          <a:lstStyle/>
          <a:p>
            <a:endParaRPr lang="nl-NL" sz="1350"/>
          </a:p>
        </p:txBody>
      </p:sp>
      <p:sp>
        <p:nvSpPr>
          <p:cNvPr id="8" name="Text 5"/>
          <p:cNvSpPr txBox="1"/>
          <p:nvPr/>
        </p:nvSpPr>
        <p:spPr>
          <a:xfrm>
            <a:off x="7098030" y="1920240"/>
            <a:ext cx="1577340" cy="1165860"/>
          </a:xfrm>
          <a:prstGeom prst="rect">
            <a:avLst/>
          </a:prstGeom>
          <a:noFill/>
          <a:ln/>
        </p:spPr>
        <p:txBody>
          <a:bodyPr wrap="square" lIns="0" tIns="0" rIns="0" bIns="0" rtlCol="0" anchor="ctr"/>
          <a:lstStyle/>
          <a:p>
            <a:pPr algn="ctr"/>
            <a:r>
              <a:rPr lang="en-US" sz="3000" b="1" dirty="0">
                <a:solidFill>
                  <a:schemeClr val="tx2"/>
                </a:solidFill>
                <a:latin typeface="+mj-lt" pitchFamily="34" charset="0"/>
                <a:ea typeface="+mj-lt" pitchFamily="34" charset="-122"/>
                <a:cs typeface="+mj-lt" pitchFamily="34" charset="-120"/>
              </a:rPr>
              <a:t>1</a:t>
            </a:r>
            <a:endParaRPr lang="en-US" sz="3000" dirty="0"/>
          </a:p>
          <a:p>
            <a:pPr algn="ctr"/>
            <a:r>
              <a:rPr lang="en-US" sz="1050" dirty="0">
                <a:solidFill>
                  <a:schemeClr val="tx2"/>
                </a:solidFill>
              </a:rPr>
              <a:t>vraag</a:t>
            </a:r>
            <a:endParaRPr lang="en-US" sz="3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11480" y="1117854"/>
            <a:ext cx="8318754" cy="685800"/>
          </a:xfrm>
          <a:prstGeom prst="rect">
            <a:avLst/>
          </a:prstGeom>
          <a:noFill/>
          <a:ln/>
        </p:spPr>
        <p:txBody>
          <a:bodyPr vert="horz" wrap="square" lIns="0" tIns="0" rIns="0" bIns="0" rtlCol="0" anchor="ctr">
            <a:normAutofit/>
          </a:bodyPr>
          <a:lstStyle/>
          <a:p>
            <a:r>
              <a:rPr lang="en-US" dirty="0"/>
              <a:t>200, 400, 600… doe maar 500!</a:t>
            </a:r>
          </a:p>
        </p:txBody>
      </p:sp>
      <p:sp>
        <p:nvSpPr>
          <p:cNvPr id="3" name="Text 1"/>
          <p:cNvSpPr txBox="1"/>
          <p:nvPr/>
        </p:nvSpPr>
        <p:spPr>
          <a:xfrm>
            <a:off x="411480" y="1851660"/>
            <a:ext cx="4526280" cy="548640"/>
          </a:xfrm>
          <a:prstGeom prst="rect">
            <a:avLst/>
          </a:prstGeom>
          <a:noFill/>
          <a:ln/>
        </p:spPr>
        <p:txBody>
          <a:bodyPr wrap="square" lIns="0" tIns="0" rIns="0" bIns="0" rtlCol="0" anchor="t"/>
          <a:lstStyle/>
          <a:p>
            <a:r>
              <a:rPr lang="en-US" sz="1200" dirty="0"/>
              <a:t>Het aantal woningen deed een beetje aan een veiling denken.</a:t>
            </a:r>
          </a:p>
        </p:txBody>
      </p:sp>
      <p:graphicFrame>
        <p:nvGraphicFramePr>
          <p:cNvPr id="4" name="Chart 0"/>
          <p:cNvGraphicFramePr/>
          <p:nvPr/>
        </p:nvGraphicFramePr>
        <p:xfrm>
          <a:off x="308610" y="2331720"/>
          <a:ext cx="4732020" cy="2948940"/>
        </p:xfrm>
        <a:graphic>
          <a:graphicData uri="http://schemas.openxmlformats.org/drawingml/2006/chart">
            <c:chart xmlns:c="http://schemas.openxmlformats.org/drawingml/2006/chart" xmlns:r="http://schemas.openxmlformats.org/officeDocument/2006/relationships" r:id="rId3"/>
          </a:graphicData>
        </a:graphic>
      </p:graphicFrame>
      <p:sp>
        <p:nvSpPr>
          <p:cNvPr id="5" name="stat 751"/>
          <p:cNvSpPr/>
          <p:nvPr/>
        </p:nvSpPr>
        <p:spPr>
          <a:xfrm>
            <a:off x="5349240" y="1920240"/>
            <a:ext cx="3380994" cy="857250"/>
          </a:xfrm>
          <a:prstGeom prst="roundRect">
            <a:avLst>
              <a:gd name="adj" fmla="val 14400"/>
            </a:avLst>
          </a:prstGeom>
          <a:solidFill>
            <a:schemeClr val="bg2"/>
          </a:solidFill>
          <a:ln w="9525">
            <a:solidFill>
              <a:schemeClr val="bg2"/>
            </a:solidFill>
            <a:prstDash val="solid"/>
          </a:ln>
        </p:spPr>
        <p:txBody>
          <a:bodyPr/>
          <a:lstStyle/>
          <a:p>
            <a:endParaRPr lang="nl-NL" sz="1350"/>
          </a:p>
        </p:txBody>
      </p:sp>
      <p:sp>
        <p:nvSpPr>
          <p:cNvPr id="6" name="Text 3"/>
          <p:cNvSpPr txBox="1"/>
          <p:nvPr/>
        </p:nvSpPr>
        <p:spPr>
          <a:xfrm>
            <a:off x="5520690" y="2002536"/>
            <a:ext cx="1337310" cy="685800"/>
          </a:xfrm>
          <a:prstGeom prst="rect">
            <a:avLst/>
          </a:prstGeom>
          <a:noFill/>
          <a:ln/>
        </p:spPr>
        <p:txBody>
          <a:bodyPr wrap="square" lIns="0" tIns="0" rIns="0" bIns="0" rtlCol="0" anchor="ctr">
            <a:normAutofit/>
          </a:bodyPr>
          <a:lstStyle/>
          <a:p>
            <a:r>
              <a:rPr lang="en-US" sz="2700" b="1" dirty="0">
                <a:solidFill>
                  <a:schemeClr val="tx2"/>
                </a:solidFill>
                <a:latin typeface="+mj-lt" pitchFamily="34" charset="0"/>
                <a:ea typeface="+mj-lt" pitchFamily="34" charset="-122"/>
                <a:cs typeface="+mj-lt" pitchFamily="34" charset="-120"/>
              </a:rPr>
              <a:t>751</a:t>
            </a:r>
            <a:endParaRPr lang="en-US" sz="2700" dirty="0"/>
          </a:p>
        </p:txBody>
      </p:sp>
      <p:sp>
        <p:nvSpPr>
          <p:cNvPr id="7" name="Text 4"/>
          <p:cNvSpPr txBox="1"/>
          <p:nvPr/>
        </p:nvSpPr>
        <p:spPr>
          <a:xfrm>
            <a:off x="6892290" y="2002536"/>
            <a:ext cx="1748790" cy="685800"/>
          </a:xfrm>
          <a:prstGeom prst="rect">
            <a:avLst/>
          </a:prstGeom>
          <a:noFill/>
          <a:ln/>
        </p:spPr>
        <p:txBody>
          <a:bodyPr wrap="square" lIns="0" tIns="0" rIns="0" bIns="0" rtlCol="0" anchor="ctr"/>
          <a:lstStyle/>
          <a:p>
            <a:r>
              <a:rPr lang="en-US" sz="1050" dirty="0"/>
              <a:t>huizen staan er nu</a:t>
            </a:r>
          </a:p>
        </p:txBody>
      </p:sp>
      <p:sp>
        <p:nvSpPr>
          <p:cNvPr id="8" name="stat +500"/>
          <p:cNvSpPr/>
          <p:nvPr/>
        </p:nvSpPr>
        <p:spPr>
          <a:xfrm>
            <a:off x="5349240" y="2914650"/>
            <a:ext cx="3380994" cy="857250"/>
          </a:xfrm>
          <a:prstGeom prst="roundRect">
            <a:avLst>
              <a:gd name="adj" fmla="val 14400"/>
            </a:avLst>
          </a:prstGeom>
          <a:solidFill>
            <a:schemeClr val="bg2"/>
          </a:solidFill>
          <a:ln w="9525">
            <a:solidFill>
              <a:schemeClr val="bg2"/>
            </a:solidFill>
            <a:prstDash val="solid"/>
          </a:ln>
        </p:spPr>
        <p:txBody>
          <a:bodyPr/>
          <a:lstStyle/>
          <a:p>
            <a:endParaRPr lang="nl-NL" sz="1350"/>
          </a:p>
        </p:txBody>
      </p:sp>
      <p:sp>
        <p:nvSpPr>
          <p:cNvPr id="9" name="Text 6"/>
          <p:cNvSpPr txBox="1"/>
          <p:nvPr/>
        </p:nvSpPr>
        <p:spPr>
          <a:xfrm>
            <a:off x="5520690" y="2996946"/>
            <a:ext cx="1337310" cy="685800"/>
          </a:xfrm>
          <a:prstGeom prst="rect">
            <a:avLst/>
          </a:prstGeom>
          <a:noFill/>
          <a:ln/>
        </p:spPr>
        <p:txBody>
          <a:bodyPr wrap="square" lIns="0" tIns="0" rIns="0" bIns="0" rtlCol="0" anchor="ctr">
            <a:normAutofit/>
          </a:bodyPr>
          <a:lstStyle/>
          <a:p>
            <a:r>
              <a:rPr lang="en-US" sz="2700" b="1" dirty="0">
                <a:solidFill>
                  <a:schemeClr val="tx2"/>
                </a:solidFill>
                <a:latin typeface="+mj-lt" pitchFamily="34" charset="0"/>
                <a:ea typeface="+mj-lt" pitchFamily="34" charset="-122"/>
                <a:cs typeface="+mj-lt" pitchFamily="34" charset="-120"/>
              </a:rPr>
              <a:t>+500</a:t>
            </a:r>
            <a:endParaRPr lang="en-US" sz="2700" dirty="0"/>
          </a:p>
        </p:txBody>
      </p:sp>
      <p:sp>
        <p:nvSpPr>
          <p:cNvPr id="10" name="Text 7"/>
          <p:cNvSpPr txBox="1"/>
          <p:nvPr/>
        </p:nvSpPr>
        <p:spPr>
          <a:xfrm>
            <a:off x="6892290" y="2996946"/>
            <a:ext cx="1748790" cy="685800"/>
          </a:xfrm>
          <a:prstGeom prst="rect">
            <a:avLst/>
          </a:prstGeom>
          <a:noFill/>
          <a:ln/>
        </p:spPr>
        <p:txBody>
          <a:bodyPr wrap="square" lIns="0" tIns="0" rIns="0" bIns="0" rtlCol="0" anchor="ctr"/>
          <a:lstStyle/>
          <a:p>
            <a:r>
              <a:rPr lang="en-US" sz="1050" dirty="0"/>
              <a:t>komen erbij</a:t>
            </a:r>
          </a:p>
        </p:txBody>
      </p:sp>
      <p:sp>
        <p:nvSpPr>
          <p:cNvPr id="11" name="stat +67%"/>
          <p:cNvSpPr/>
          <p:nvPr/>
        </p:nvSpPr>
        <p:spPr>
          <a:xfrm>
            <a:off x="5349240" y="3909060"/>
            <a:ext cx="3380994" cy="857250"/>
          </a:xfrm>
          <a:prstGeom prst="roundRect">
            <a:avLst>
              <a:gd name="adj" fmla="val 14400"/>
            </a:avLst>
          </a:prstGeom>
          <a:solidFill>
            <a:schemeClr val="accent1"/>
          </a:solidFill>
          <a:ln w="9525">
            <a:solidFill>
              <a:schemeClr val="accent1"/>
            </a:solidFill>
            <a:prstDash val="solid"/>
          </a:ln>
        </p:spPr>
        <p:txBody>
          <a:bodyPr/>
          <a:lstStyle/>
          <a:p>
            <a:endParaRPr lang="nl-NL" sz="1350"/>
          </a:p>
        </p:txBody>
      </p:sp>
      <p:sp>
        <p:nvSpPr>
          <p:cNvPr id="12" name="Text 9"/>
          <p:cNvSpPr txBox="1"/>
          <p:nvPr/>
        </p:nvSpPr>
        <p:spPr>
          <a:xfrm>
            <a:off x="5520690" y="3991356"/>
            <a:ext cx="1337310" cy="685800"/>
          </a:xfrm>
          <a:prstGeom prst="rect">
            <a:avLst/>
          </a:prstGeom>
          <a:noFill/>
          <a:ln/>
        </p:spPr>
        <p:txBody>
          <a:bodyPr wrap="square" lIns="0" tIns="0" rIns="0" bIns="0" rtlCol="0" anchor="ctr">
            <a:normAutofit/>
          </a:bodyPr>
          <a:lstStyle/>
          <a:p>
            <a:r>
              <a:rPr lang="en-US" sz="2700" b="1" dirty="0">
                <a:solidFill>
                  <a:schemeClr val="tx2"/>
                </a:solidFill>
                <a:latin typeface="+mj-lt" pitchFamily="34" charset="0"/>
                <a:ea typeface="+mj-lt" pitchFamily="34" charset="-122"/>
                <a:cs typeface="+mj-lt" pitchFamily="34" charset="-120"/>
              </a:rPr>
              <a:t>+67%</a:t>
            </a:r>
            <a:endParaRPr lang="en-US" sz="2700" dirty="0"/>
          </a:p>
        </p:txBody>
      </p:sp>
      <p:sp>
        <p:nvSpPr>
          <p:cNvPr id="13" name="Text 10"/>
          <p:cNvSpPr txBox="1"/>
          <p:nvPr/>
        </p:nvSpPr>
        <p:spPr>
          <a:xfrm>
            <a:off x="6892290" y="3991356"/>
            <a:ext cx="1748790" cy="685800"/>
          </a:xfrm>
          <a:prstGeom prst="rect">
            <a:avLst/>
          </a:prstGeom>
          <a:noFill/>
          <a:ln/>
        </p:spPr>
        <p:txBody>
          <a:bodyPr wrap="square" lIns="0" tIns="0" rIns="0" bIns="0" rtlCol="0" anchor="ctr"/>
          <a:lstStyle/>
          <a:p>
            <a:r>
              <a:rPr lang="en-US" sz="1050" dirty="0">
                <a:solidFill>
                  <a:schemeClr val="tx2"/>
                </a:solidFill>
              </a:rPr>
              <a:t>Boornbergum wordt een flink stuk groter</a:t>
            </a:r>
            <a:endParaRPr lang="en-US" sz="1050" dirty="0"/>
          </a:p>
        </p:txBody>
      </p:sp>
      <p:sp>
        <p:nvSpPr>
          <p:cNvPr id="14" name="bron"/>
          <p:cNvSpPr txBox="1"/>
          <p:nvPr/>
        </p:nvSpPr>
        <p:spPr>
          <a:xfrm>
            <a:off x="411480" y="5397246"/>
            <a:ext cx="8298180" cy="192024"/>
          </a:xfrm>
          <a:prstGeom prst="rect">
            <a:avLst/>
          </a:prstGeom>
          <a:noFill/>
          <a:ln/>
        </p:spPr>
        <p:txBody>
          <a:bodyPr wrap="square" lIns="0" tIns="0" rIns="0" bIns="0" rtlCol="0" anchor="t"/>
          <a:lstStyle/>
          <a:p>
            <a:r>
              <a:rPr lang="en-US" sz="750" i="1" dirty="0">
                <a:solidFill>
                  <a:schemeClr val="accent5"/>
                </a:solidFill>
              </a:rPr>
              <a:t>Bestaande woningen: CBS via AlleCijfers.nl (2026): 751 woningen, ca. 1.800 inwoners, ca. 1,4 auto per huishouden.</a:t>
            </a:r>
            <a:endParaRPr lang="en-US" sz="750" dirty="0"/>
          </a:p>
        </p:txBody>
      </p:sp>
      <p:sp>
        <p:nvSpPr>
          <p:cNvPr id="25" name="Slide Number Placeholder 0"/>
          <p:cNvSpPr>
            <a:spLocks noGrp="1"/>
          </p:cNvSpPr>
          <p:nvPr>
            <p:ph type="sldNum" sz="quarter" idx="4294967295"/>
          </p:nvPr>
        </p:nvSpPr>
        <p:spPr>
          <a:xfrm>
            <a:off x="8387334" y="5644134"/>
            <a:ext cx="342900" cy="205740"/>
          </a:xfrm>
          <a:prstGeom prst="rect">
            <a:avLst/>
          </a:prstGeom>
          <a:extLst>
            <a:ext uri="{C572A759-6A51-4108-AA02-DFA0A04FC94B}">
              <ma14:wrappingTextBoxFlag xmlns="" xmlns:ma14="http://schemas.microsoft.com/office/mac/drawingml/2011/main" val="0"/>
            </a:ext>
          </a:extLst>
        </p:spPr>
        <p:txBody>
          <a:bodyPr/>
          <a:lstStyle>
            <a:lvl1pPr>
              <a:defRPr sz="750">
                <a:solidFill>
                  <a:schemeClr val="accent3"/>
                </a:solidFill>
              </a:defRPr>
            </a:lvl1pPr>
          </a:lstStyle>
          <a:p>
            <a:pPr algn="r"/>
            <a:fld id="{F7021451-1387-4CA6-816F-3879F97B5CBC}" type="slidenum">
              <a:rPr lang="en-US" b="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11480" y="1117854"/>
            <a:ext cx="8318754" cy="685800"/>
          </a:xfrm>
          <a:prstGeom prst="rect">
            <a:avLst/>
          </a:prstGeom>
          <a:noFill/>
          <a:ln/>
        </p:spPr>
        <p:txBody>
          <a:bodyPr vert="horz" wrap="square" lIns="0" tIns="0" rIns="0" bIns="0" rtlCol="0" anchor="ctr">
            <a:normAutofit/>
          </a:bodyPr>
          <a:lstStyle/>
          <a:p>
            <a:r>
              <a:rPr lang="en-US" dirty="0"/>
              <a:t>Mooie plaatjes… maar waar is de weg?</a:t>
            </a:r>
          </a:p>
        </p:txBody>
      </p:sp>
      <p:sp>
        <p:nvSpPr>
          <p:cNvPr id="3" name="Wat we zagen"/>
          <p:cNvSpPr/>
          <p:nvPr/>
        </p:nvSpPr>
        <p:spPr>
          <a:xfrm>
            <a:off x="411480" y="1954530"/>
            <a:ext cx="4046220" cy="2640330"/>
          </a:xfrm>
          <a:prstGeom prst="roundRect">
            <a:avLst>
              <a:gd name="adj" fmla="val 4675"/>
            </a:avLst>
          </a:prstGeom>
          <a:solidFill>
            <a:schemeClr val="bg2"/>
          </a:solidFill>
          <a:ln w="9525">
            <a:solidFill>
              <a:schemeClr val="bg2"/>
            </a:solidFill>
            <a:prstDash val="solid"/>
          </a:ln>
          <a:effectLst>
            <a:outerShdw blurRad="101600" dist="25400" dir="5400000" algn="bl" rotWithShape="0">
              <a:srgbClr val="000000">
                <a:alpha val="14000"/>
              </a:srgbClr>
            </a:outerShdw>
          </a:effectLst>
        </p:spPr>
        <p:txBody>
          <a:bodyPr/>
          <a:lstStyle/>
          <a:p>
            <a:endParaRPr lang="nl-NL" sz="1350"/>
          </a:p>
        </p:txBody>
      </p:sp>
      <p:sp>
        <p:nvSpPr>
          <p:cNvPr id="4" name="Text 2"/>
          <p:cNvSpPr txBox="1"/>
          <p:nvPr/>
        </p:nvSpPr>
        <p:spPr>
          <a:xfrm>
            <a:off x="651510" y="2091690"/>
            <a:ext cx="3566160" cy="377190"/>
          </a:xfrm>
          <a:prstGeom prst="rect">
            <a:avLst/>
          </a:prstGeom>
          <a:noFill/>
          <a:ln/>
        </p:spPr>
        <p:txBody>
          <a:bodyPr wrap="square" lIns="0" tIns="0" rIns="0" bIns="0" rtlCol="0" anchor="t"/>
          <a:lstStyle/>
          <a:p>
            <a:r>
              <a:rPr lang="en-US" sz="1650" b="1" dirty="0">
                <a:latin typeface="+mj-lt" pitchFamily="34" charset="0"/>
                <a:ea typeface="+mj-lt" pitchFamily="34" charset="-122"/>
                <a:cs typeface="+mj-lt" pitchFamily="34" charset="-120"/>
              </a:rPr>
              <a:t>Wat we zagen</a:t>
            </a:r>
            <a:endParaRPr lang="en-US" sz="1650" dirty="0"/>
          </a:p>
        </p:txBody>
      </p:sp>
      <p:sp>
        <p:nvSpPr>
          <p:cNvPr id="5" name="Leuke huizen cirkel"/>
          <p:cNvSpPr/>
          <p:nvPr/>
        </p:nvSpPr>
        <p:spPr>
          <a:xfrm>
            <a:off x="651510" y="2606040"/>
            <a:ext cx="425196" cy="425196"/>
          </a:xfrm>
          <a:prstGeom prst="ellipse">
            <a:avLst/>
          </a:prstGeom>
          <a:solidFill>
            <a:schemeClr val="accent1"/>
          </a:solidFill>
          <a:ln w="12700">
            <a:solidFill>
              <a:schemeClr val="accent1"/>
            </a:solidFill>
            <a:prstDash val="solid"/>
          </a:ln>
        </p:spPr>
        <p:txBody>
          <a:bodyPr/>
          <a:lstStyle/>
          <a:p>
            <a:endParaRPr lang="nl-NL" sz="1350"/>
          </a:p>
        </p:txBody>
      </p:sp>
      <p:pic>
        <p:nvPicPr>
          <p:cNvPr id="6" name="Leuke huizen" descr="preencoded.png"/>
          <p:cNvPicPr>
            <a:picLocks noChangeAspect="1"/>
          </p:cNvPicPr>
          <p:nvPr/>
        </p:nvPicPr>
        <p:blipFill>
          <a:blip r:embed="rId3"/>
          <a:stretch>
            <a:fillRect/>
          </a:stretch>
        </p:blipFill>
        <p:spPr>
          <a:xfrm>
            <a:off x="753558" y="2708088"/>
            <a:ext cx="221102" cy="221102"/>
          </a:xfrm>
          <a:prstGeom prst="rect">
            <a:avLst/>
          </a:prstGeom>
        </p:spPr>
      </p:pic>
      <p:sp>
        <p:nvSpPr>
          <p:cNvPr id="7" name="Text 4"/>
          <p:cNvSpPr txBox="1"/>
          <p:nvPr/>
        </p:nvSpPr>
        <p:spPr>
          <a:xfrm>
            <a:off x="1200150" y="2592324"/>
            <a:ext cx="3086100" cy="452628"/>
          </a:xfrm>
          <a:prstGeom prst="rect">
            <a:avLst/>
          </a:prstGeom>
          <a:noFill/>
          <a:ln/>
        </p:spPr>
        <p:txBody>
          <a:bodyPr wrap="square" lIns="0" tIns="0" rIns="0" bIns="0" rtlCol="0" anchor="ctr"/>
          <a:lstStyle/>
          <a:p>
            <a:r>
              <a:rPr lang="en-US" sz="1275" dirty="0"/>
              <a:t>Leuke huizen</a:t>
            </a:r>
          </a:p>
        </p:txBody>
      </p:sp>
      <p:sp>
        <p:nvSpPr>
          <p:cNvPr id="8" name="Veel groen cirkel"/>
          <p:cNvSpPr/>
          <p:nvPr/>
        </p:nvSpPr>
        <p:spPr>
          <a:xfrm>
            <a:off x="651510" y="3223260"/>
            <a:ext cx="425196" cy="425196"/>
          </a:xfrm>
          <a:prstGeom prst="ellipse">
            <a:avLst/>
          </a:prstGeom>
          <a:solidFill>
            <a:schemeClr val="accent1"/>
          </a:solidFill>
          <a:ln w="12700">
            <a:solidFill>
              <a:schemeClr val="accent1"/>
            </a:solidFill>
            <a:prstDash val="solid"/>
          </a:ln>
        </p:spPr>
        <p:txBody>
          <a:bodyPr/>
          <a:lstStyle/>
          <a:p>
            <a:endParaRPr lang="nl-NL" sz="1350"/>
          </a:p>
        </p:txBody>
      </p:sp>
      <p:pic>
        <p:nvPicPr>
          <p:cNvPr id="9" name="Veel groen" descr="preencoded.png"/>
          <p:cNvPicPr>
            <a:picLocks noChangeAspect="1"/>
          </p:cNvPicPr>
          <p:nvPr/>
        </p:nvPicPr>
        <p:blipFill>
          <a:blip r:embed="rId4"/>
          <a:stretch>
            <a:fillRect/>
          </a:stretch>
        </p:blipFill>
        <p:spPr>
          <a:xfrm>
            <a:off x="753558" y="3325308"/>
            <a:ext cx="221102" cy="221102"/>
          </a:xfrm>
          <a:prstGeom prst="rect">
            <a:avLst/>
          </a:prstGeom>
        </p:spPr>
      </p:pic>
      <p:sp>
        <p:nvSpPr>
          <p:cNvPr id="10" name="Text 6"/>
          <p:cNvSpPr txBox="1"/>
          <p:nvPr/>
        </p:nvSpPr>
        <p:spPr>
          <a:xfrm>
            <a:off x="1200150" y="3209544"/>
            <a:ext cx="3086100" cy="452628"/>
          </a:xfrm>
          <a:prstGeom prst="rect">
            <a:avLst/>
          </a:prstGeom>
          <a:noFill/>
          <a:ln/>
        </p:spPr>
        <p:txBody>
          <a:bodyPr wrap="square" lIns="0" tIns="0" rIns="0" bIns="0" rtlCol="0" anchor="ctr"/>
          <a:lstStyle/>
          <a:p>
            <a:r>
              <a:rPr lang="en-US" sz="1275" dirty="0"/>
              <a:t>Veel groen</a:t>
            </a:r>
          </a:p>
        </p:txBody>
      </p:sp>
      <p:sp>
        <p:nvSpPr>
          <p:cNvPr id="11" name="Zonnepanelen cirkel"/>
          <p:cNvSpPr/>
          <p:nvPr/>
        </p:nvSpPr>
        <p:spPr>
          <a:xfrm>
            <a:off x="651510" y="3840480"/>
            <a:ext cx="425196" cy="425196"/>
          </a:xfrm>
          <a:prstGeom prst="ellipse">
            <a:avLst/>
          </a:prstGeom>
          <a:solidFill>
            <a:schemeClr val="accent1"/>
          </a:solidFill>
          <a:ln w="12700">
            <a:solidFill>
              <a:schemeClr val="accent1"/>
            </a:solidFill>
            <a:prstDash val="solid"/>
          </a:ln>
        </p:spPr>
        <p:txBody>
          <a:bodyPr/>
          <a:lstStyle/>
          <a:p>
            <a:endParaRPr lang="nl-NL" sz="1350"/>
          </a:p>
        </p:txBody>
      </p:sp>
      <p:pic>
        <p:nvPicPr>
          <p:cNvPr id="12" name="Zonnepanelen" descr="preencoded.png"/>
          <p:cNvPicPr>
            <a:picLocks noChangeAspect="1"/>
          </p:cNvPicPr>
          <p:nvPr/>
        </p:nvPicPr>
        <p:blipFill>
          <a:blip r:embed="rId5"/>
          <a:stretch>
            <a:fillRect/>
          </a:stretch>
        </p:blipFill>
        <p:spPr>
          <a:xfrm>
            <a:off x="753558" y="3942528"/>
            <a:ext cx="221102" cy="221102"/>
          </a:xfrm>
          <a:prstGeom prst="rect">
            <a:avLst/>
          </a:prstGeom>
        </p:spPr>
      </p:pic>
      <p:sp>
        <p:nvSpPr>
          <p:cNvPr id="13" name="Text 8"/>
          <p:cNvSpPr txBox="1"/>
          <p:nvPr/>
        </p:nvSpPr>
        <p:spPr>
          <a:xfrm>
            <a:off x="1200150" y="3826764"/>
            <a:ext cx="3086100" cy="452628"/>
          </a:xfrm>
          <a:prstGeom prst="rect">
            <a:avLst/>
          </a:prstGeom>
          <a:noFill/>
          <a:ln/>
        </p:spPr>
        <p:txBody>
          <a:bodyPr wrap="square" lIns="0" tIns="0" rIns="0" bIns="0" rtlCol="0" anchor="ctr"/>
          <a:lstStyle/>
          <a:p>
            <a:r>
              <a:rPr lang="en-US" sz="1275" dirty="0"/>
              <a:t>Zonnepanelen</a:t>
            </a:r>
          </a:p>
        </p:txBody>
      </p:sp>
      <p:sp>
        <p:nvSpPr>
          <p:cNvPr id="14" name="Wat we zochten"/>
          <p:cNvSpPr/>
          <p:nvPr/>
        </p:nvSpPr>
        <p:spPr>
          <a:xfrm>
            <a:off x="4677156" y="1954530"/>
            <a:ext cx="4046220" cy="2640330"/>
          </a:xfrm>
          <a:prstGeom prst="roundRect">
            <a:avLst>
              <a:gd name="adj" fmla="val 4675"/>
            </a:avLst>
          </a:prstGeom>
          <a:solidFill>
            <a:schemeClr val="accent2"/>
          </a:solidFill>
          <a:ln w="9525">
            <a:solidFill>
              <a:schemeClr val="accent2"/>
            </a:solidFill>
            <a:prstDash val="solid"/>
          </a:ln>
          <a:effectLst>
            <a:outerShdw blurRad="101600" dist="25400" dir="5400000" algn="bl" rotWithShape="0">
              <a:srgbClr val="000000">
                <a:alpha val="14000"/>
              </a:srgbClr>
            </a:outerShdw>
          </a:effectLst>
        </p:spPr>
        <p:txBody>
          <a:bodyPr/>
          <a:lstStyle/>
          <a:p>
            <a:endParaRPr lang="nl-NL" sz="1350"/>
          </a:p>
        </p:txBody>
      </p:sp>
      <p:sp>
        <p:nvSpPr>
          <p:cNvPr id="15" name="Text 10"/>
          <p:cNvSpPr txBox="1"/>
          <p:nvPr/>
        </p:nvSpPr>
        <p:spPr>
          <a:xfrm>
            <a:off x="4917186" y="2091690"/>
            <a:ext cx="3566160" cy="377190"/>
          </a:xfrm>
          <a:prstGeom prst="rect">
            <a:avLst/>
          </a:prstGeom>
          <a:noFill/>
          <a:ln/>
        </p:spPr>
        <p:txBody>
          <a:bodyPr wrap="square" lIns="0" tIns="0" rIns="0" bIns="0" rtlCol="0" anchor="t"/>
          <a:lstStyle/>
          <a:p>
            <a:r>
              <a:rPr lang="en-US" sz="1650" b="1" dirty="0">
                <a:solidFill>
                  <a:schemeClr val="bg1"/>
                </a:solidFill>
                <a:latin typeface="+mj-lt" pitchFamily="34" charset="0"/>
                <a:ea typeface="+mj-lt" pitchFamily="34" charset="-122"/>
                <a:cs typeface="+mj-lt" pitchFamily="34" charset="-120"/>
              </a:rPr>
              <a:t>Wat we zochten</a:t>
            </a:r>
            <a:endParaRPr lang="en-US" sz="1650" dirty="0"/>
          </a:p>
        </p:txBody>
      </p:sp>
      <p:sp>
        <p:nvSpPr>
          <p:cNvPr id="16" name="Hoe kom je de wijk in en uit? cirkel"/>
          <p:cNvSpPr/>
          <p:nvPr/>
        </p:nvSpPr>
        <p:spPr>
          <a:xfrm>
            <a:off x="4917186" y="2606040"/>
            <a:ext cx="425196" cy="425196"/>
          </a:xfrm>
          <a:prstGeom prst="ellipse">
            <a:avLst/>
          </a:prstGeom>
          <a:solidFill>
            <a:schemeClr val="bg1"/>
          </a:solidFill>
          <a:ln w="12700">
            <a:solidFill>
              <a:schemeClr val="bg1"/>
            </a:solidFill>
            <a:prstDash val="solid"/>
          </a:ln>
        </p:spPr>
        <p:txBody>
          <a:bodyPr/>
          <a:lstStyle/>
          <a:p>
            <a:endParaRPr lang="nl-NL" sz="1350"/>
          </a:p>
        </p:txBody>
      </p:sp>
      <p:pic>
        <p:nvPicPr>
          <p:cNvPr id="17" name="Hoe kom je de wijk in en uit?" descr="preencoded.png"/>
          <p:cNvPicPr>
            <a:picLocks noChangeAspect="1"/>
          </p:cNvPicPr>
          <p:nvPr/>
        </p:nvPicPr>
        <p:blipFill>
          <a:blip r:embed="rId6"/>
          <a:stretch>
            <a:fillRect/>
          </a:stretch>
        </p:blipFill>
        <p:spPr>
          <a:xfrm>
            <a:off x="5019234" y="2708088"/>
            <a:ext cx="221102" cy="221102"/>
          </a:xfrm>
          <a:prstGeom prst="rect">
            <a:avLst/>
          </a:prstGeom>
        </p:spPr>
      </p:pic>
      <p:sp>
        <p:nvSpPr>
          <p:cNvPr id="18" name="Text 12"/>
          <p:cNvSpPr txBox="1"/>
          <p:nvPr/>
        </p:nvSpPr>
        <p:spPr>
          <a:xfrm>
            <a:off x="5465826" y="2592324"/>
            <a:ext cx="3086100" cy="452628"/>
          </a:xfrm>
          <a:prstGeom prst="rect">
            <a:avLst/>
          </a:prstGeom>
          <a:noFill/>
          <a:ln/>
        </p:spPr>
        <p:txBody>
          <a:bodyPr wrap="square" lIns="0" tIns="0" rIns="0" bIns="0" rtlCol="0" anchor="ctr"/>
          <a:lstStyle/>
          <a:p>
            <a:r>
              <a:rPr lang="en-US" sz="1275" dirty="0">
                <a:solidFill>
                  <a:schemeClr val="bg1"/>
                </a:solidFill>
              </a:rPr>
              <a:t>Hoe kom je de wijk in en uit?</a:t>
            </a:r>
            <a:endParaRPr lang="en-US" sz="1275" dirty="0"/>
          </a:p>
        </p:txBody>
      </p:sp>
      <p:sp>
        <p:nvSpPr>
          <p:cNvPr id="19" name="Waar rijdt het bouwverkeer? cirkel"/>
          <p:cNvSpPr/>
          <p:nvPr/>
        </p:nvSpPr>
        <p:spPr>
          <a:xfrm>
            <a:off x="4917186" y="3223260"/>
            <a:ext cx="425196" cy="425196"/>
          </a:xfrm>
          <a:prstGeom prst="ellipse">
            <a:avLst/>
          </a:prstGeom>
          <a:solidFill>
            <a:schemeClr val="bg1"/>
          </a:solidFill>
          <a:ln w="12700">
            <a:solidFill>
              <a:schemeClr val="bg1"/>
            </a:solidFill>
            <a:prstDash val="solid"/>
          </a:ln>
        </p:spPr>
        <p:txBody>
          <a:bodyPr/>
          <a:lstStyle/>
          <a:p>
            <a:endParaRPr lang="nl-NL" sz="1350"/>
          </a:p>
        </p:txBody>
      </p:sp>
      <p:pic>
        <p:nvPicPr>
          <p:cNvPr id="20" name="Waar rijdt het bouwverkeer?" descr="preencoded.png"/>
          <p:cNvPicPr>
            <a:picLocks noChangeAspect="1"/>
          </p:cNvPicPr>
          <p:nvPr/>
        </p:nvPicPr>
        <p:blipFill>
          <a:blip r:embed="rId7"/>
          <a:stretch>
            <a:fillRect/>
          </a:stretch>
        </p:blipFill>
        <p:spPr>
          <a:xfrm>
            <a:off x="5019234" y="3325308"/>
            <a:ext cx="221102" cy="221102"/>
          </a:xfrm>
          <a:prstGeom prst="rect">
            <a:avLst/>
          </a:prstGeom>
        </p:spPr>
      </p:pic>
      <p:sp>
        <p:nvSpPr>
          <p:cNvPr id="21" name="Text 14"/>
          <p:cNvSpPr txBox="1"/>
          <p:nvPr/>
        </p:nvSpPr>
        <p:spPr>
          <a:xfrm>
            <a:off x="5465826" y="3209544"/>
            <a:ext cx="3086100" cy="452628"/>
          </a:xfrm>
          <a:prstGeom prst="rect">
            <a:avLst/>
          </a:prstGeom>
          <a:noFill/>
          <a:ln/>
        </p:spPr>
        <p:txBody>
          <a:bodyPr wrap="square" lIns="0" tIns="0" rIns="0" bIns="0" rtlCol="0" anchor="ctr"/>
          <a:lstStyle/>
          <a:p>
            <a:r>
              <a:rPr lang="en-US" sz="1275" dirty="0">
                <a:solidFill>
                  <a:schemeClr val="bg1"/>
                </a:solidFill>
              </a:rPr>
              <a:t>Waar rijdt het bouwverkeer?</a:t>
            </a:r>
            <a:endParaRPr lang="en-US" sz="1275" dirty="0"/>
          </a:p>
        </p:txBody>
      </p:sp>
      <p:sp>
        <p:nvSpPr>
          <p:cNvPr id="22" name="Waar fietsen de kinderen? cirkel"/>
          <p:cNvSpPr/>
          <p:nvPr/>
        </p:nvSpPr>
        <p:spPr>
          <a:xfrm>
            <a:off x="4917186" y="3840480"/>
            <a:ext cx="425196" cy="425196"/>
          </a:xfrm>
          <a:prstGeom prst="ellipse">
            <a:avLst/>
          </a:prstGeom>
          <a:solidFill>
            <a:schemeClr val="bg1"/>
          </a:solidFill>
          <a:ln w="12700">
            <a:solidFill>
              <a:schemeClr val="bg1"/>
            </a:solidFill>
            <a:prstDash val="solid"/>
          </a:ln>
        </p:spPr>
        <p:txBody>
          <a:bodyPr/>
          <a:lstStyle/>
          <a:p>
            <a:endParaRPr lang="nl-NL" sz="1350"/>
          </a:p>
        </p:txBody>
      </p:sp>
      <p:pic>
        <p:nvPicPr>
          <p:cNvPr id="23" name="Waar fietsen de kinderen?" descr="preencoded.png"/>
          <p:cNvPicPr>
            <a:picLocks noChangeAspect="1"/>
          </p:cNvPicPr>
          <p:nvPr/>
        </p:nvPicPr>
        <p:blipFill>
          <a:blip r:embed="rId8"/>
          <a:stretch>
            <a:fillRect/>
          </a:stretch>
        </p:blipFill>
        <p:spPr>
          <a:xfrm>
            <a:off x="5019234" y="3942528"/>
            <a:ext cx="221102" cy="221102"/>
          </a:xfrm>
          <a:prstGeom prst="rect">
            <a:avLst/>
          </a:prstGeom>
        </p:spPr>
      </p:pic>
      <p:sp>
        <p:nvSpPr>
          <p:cNvPr id="24" name="Text 16"/>
          <p:cNvSpPr txBox="1"/>
          <p:nvPr/>
        </p:nvSpPr>
        <p:spPr>
          <a:xfrm>
            <a:off x="5465826" y="3826764"/>
            <a:ext cx="3086100" cy="452628"/>
          </a:xfrm>
          <a:prstGeom prst="rect">
            <a:avLst/>
          </a:prstGeom>
          <a:noFill/>
          <a:ln/>
        </p:spPr>
        <p:txBody>
          <a:bodyPr wrap="square" lIns="0" tIns="0" rIns="0" bIns="0" rtlCol="0" anchor="ctr"/>
          <a:lstStyle/>
          <a:p>
            <a:r>
              <a:rPr lang="en-US" sz="1275" dirty="0">
                <a:solidFill>
                  <a:schemeClr val="bg1"/>
                </a:solidFill>
              </a:rPr>
              <a:t>Waar fietsen de kinderen?</a:t>
            </a:r>
            <a:endParaRPr lang="en-US" sz="1275" dirty="0"/>
          </a:p>
        </p:txBody>
      </p:sp>
      <p:sp>
        <p:nvSpPr>
          <p:cNvPr id="25" name="Text 17"/>
          <p:cNvSpPr txBox="1"/>
          <p:nvPr/>
        </p:nvSpPr>
        <p:spPr>
          <a:xfrm>
            <a:off x="411480" y="4766310"/>
            <a:ext cx="8318754" cy="651510"/>
          </a:xfrm>
          <a:prstGeom prst="rect">
            <a:avLst/>
          </a:prstGeom>
          <a:noFill/>
          <a:ln/>
        </p:spPr>
        <p:txBody>
          <a:bodyPr wrap="square" lIns="0" tIns="0" rIns="0" bIns="0" rtlCol="0" anchor="ctr"/>
          <a:lstStyle/>
          <a:p>
            <a:pPr algn="ctr"/>
            <a:r>
              <a:rPr lang="en-US" b="1" dirty="0">
                <a:solidFill>
                  <a:schemeClr val="accent2"/>
                </a:solidFill>
                <a:latin typeface="+mj-lt" pitchFamily="34" charset="0"/>
                <a:ea typeface="+mj-lt" pitchFamily="34" charset="-122"/>
                <a:cs typeface="+mj-lt" pitchFamily="34" charset="-120"/>
              </a:rPr>
              <a:t>Een huis zonder voordeur, dat is een plan zonder wegen.</a:t>
            </a:r>
            <a:endParaRPr lang="en-US" dirty="0"/>
          </a:p>
        </p:txBody>
      </p:sp>
      <p:sp>
        <p:nvSpPr>
          <p:cNvPr id="26" name="Slide Number Placeholder 0"/>
          <p:cNvSpPr>
            <a:spLocks noGrp="1"/>
          </p:cNvSpPr>
          <p:nvPr>
            <p:ph type="sldNum" sz="quarter" idx="4294967295"/>
          </p:nvPr>
        </p:nvSpPr>
        <p:spPr>
          <a:xfrm>
            <a:off x="8387334" y="5644134"/>
            <a:ext cx="342900" cy="205740"/>
          </a:xfrm>
          <a:prstGeom prst="rect">
            <a:avLst/>
          </a:prstGeom>
          <a:extLst>
            <a:ext uri="{C572A759-6A51-4108-AA02-DFA0A04FC94B}">
              <ma14:wrappingTextBoxFlag xmlns="" xmlns:ma14="http://schemas.microsoft.com/office/mac/drawingml/2011/main" val="0"/>
            </a:ext>
          </a:extLst>
        </p:spPr>
        <p:txBody>
          <a:bodyPr/>
          <a:lstStyle>
            <a:lvl1pPr>
              <a:defRPr sz="750">
                <a:solidFill>
                  <a:schemeClr val="accent3"/>
                </a:solidFill>
              </a:defRPr>
            </a:lvl1pPr>
          </a:lstStyle>
          <a:p>
            <a:pPr algn="r"/>
            <a:fld id="{F7021451-1387-4CA6-816F-3879F97B5CBC}" type="slidenum">
              <a:rPr lang="en-US" b="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11480" y="1117854"/>
            <a:ext cx="8318754" cy="685800"/>
          </a:xfrm>
          <a:prstGeom prst="rect">
            <a:avLst/>
          </a:prstGeom>
          <a:noFill/>
          <a:ln/>
        </p:spPr>
        <p:txBody>
          <a:bodyPr vert="horz" wrap="square" lIns="0" tIns="0" rIns="0" bIns="0" rtlCol="0" anchor="ctr">
            <a:normAutofit/>
          </a:bodyPr>
          <a:lstStyle/>
          <a:p>
            <a:r>
              <a:rPr lang="en-US" dirty="0"/>
              <a:t>De Nijewei en de Westerbuorren: nu al vol</a:t>
            </a:r>
          </a:p>
        </p:txBody>
      </p:sp>
      <p:sp>
        <p:nvSpPr>
          <p:cNvPr id="3" name="Nijewei"/>
          <p:cNvSpPr/>
          <p:nvPr/>
        </p:nvSpPr>
        <p:spPr>
          <a:xfrm>
            <a:off x="411480" y="1988820"/>
            <a:ext cx="3154680" cy="1337310"/>
          </a:xfrm>
          <a:prstGeom prst="roundRect">
            <a:avLst>
              <a:gd name="adj" fmla="val 9231"/>
            </a:avLst>
          </a:prstGeom>
          <a:solidFill>
            <a:schemeClr val="tx2"/>
          </a:solidFill>
          <a:ln w="9525">
            <a:solidFill>
              <a:schemeClr val="tx2"/>
            </a:solidFill>
            <a:prstDash val="solid"/>
          </a:ln>
        </p:spPr>
        <p:txBody>
          <a:bodyPr/>
          <a:lstStyle/>
          <a:p>
            <a:endParaRPr lang="nl-NL" sz="1350"/>
          </a:p>
        </p:txBody>
      </p:sp>
      <p:sp>
        <p:nvSpPr>
          <p:cNvPr id="4" name="weg cirkel"/>
          <p:cNvSpPr/>
          <p:nvPr/>
        </p:nvSpPr>
        <p:spPr>
          <a:xfrm>
            <a:off x="617220" y="2331720"/>
            <a:ext cx="651510" cy="651510"/>
          </a:xfrm>
          <a:prstGeom prst="ellipse">
            <a:avLst/>
          </a:prstGeom>
          <a:solidFill>
            <a:schemeClr val="accent1"/>
          </a:solidFill>
          <a:ln w="12700">
            <a:solidFill>
              <a:schemeClr val="accent1"/>
            </a:solidFill>
            <a:prstDash val="solid"/>
          </a:ln>
        </p:spPr>
        <p:txBody>
          <a:bodyPr/>
          <a:lstStyle/>
          <a:p>
            <a:endParaRPr lang="nl-NL" sz="1350"/>
          </a:p>
        </p:txBody>
      </p:sp>
      <p:pic>
        <p:nvPicPr>
          <p:cNvPr id="5" name="weg" descr="preencoded.png"/>
          <p:cNvPicPr>
            <a:picLocks noChangeAspect="1"/>
          </p:cNvPicPr>
          <p:nvPr/>
        </p:nvPicPr>
        <p:blipFill>
          <a:blip r:embed="rId3"/>
          <a:stretch>
            <a:fillRect/>
          </a:stretch>
        </p:blipFill>
        <p:spPr>
          <a:xfrm>
            <a:off x="773582" y="2488082"/>
            <a:ext cx="338786" cy="338786"/>
          </a:xfrm>
          <a:prstGeom prst="rect">
            <a:avLst/>
          </a:prstGeom>
        </p:spPr>
      </p:pic>
      <p:sp>
        <p:nvSpPr>
          <p:cNvPr id="6" name="Text 3"/>
          <p:cNvSpPr txBox="1"/>
          <p:nvPr/>
        </p:nvSpPr>
        <p:spPr>
          <a:xfrm>
            <a:off x="1405890" y="2194560"/>
            <a:ext cx="2057400" cy="514350"/>
          </a:xfrm>
          <a:prstGeom prst="rect">
            <a:avLst/>
          </a:prstGeom>
          <a:noFill/>
          <a:ln/>
        </p:spPr>
        <p:txBody>
          <a:bodyPr wrap="square" lIns="0" tIns="0" rIns="0" bIns="0" rtlCol="0" anchor="ctr">
            <a:normAutofit/>
          </a:bodyPr>
          <a:lstStyle/>
          <a:p>
            <a:r>
              <a:rPr lang="en-US" sz="2100" b="1" dirty="0">
                <a:solidFill>
                  <a:schemeClr val="bg1"/>
                </a:solidFill>
                <a:latin typeface="+mj-lt" pitchFamily="34" charset="0"/>
                <a:ea typeface="+mj-lt" pitchFamily="34" charset="-122"/>
                <a:cs typeface="+mj-lt" pitchFamily="34" charset="-120"/>
              </a:rPr>
              <a:t>Nijewei</a:t>
            </a:r>
            <a:endParaRPr lang="en-US" sz="2100" dirty="0"/>
          </a:p>
        </p:txBody>
      </p:sp>
      <p:sp>
        <p:nvSpPr>
          <p:cNvPr id="7" name="Text 4"/>
          <p:cNvSpPr txBox="1"/>
          <p:nvPr/>
        </p:nvSpPr>
        <p:spPr>
          <a:xfrm>
            <a:off x="1405890" y="2708910"/>
            <a:ext cx="2057400" cy="445770"/>
          </a:xfrm>
          <a:prstGeom prst="rect">
            <a:avLst/>
          </a:prstGeom>
          <a:noFill/>
          <a:ln/>
        </p:spPr>
        <p:txBody>
          <a:bodyPr wrap="square" lIns="0" tIns="0" rIns="0" bIns="0" rtlCol="0" anchor="t"/>
          <a:lstStyle/>
          <a:p>
            <a:r>
              <a:rPr lang="en-US" sz="975" dirty="0">
                <a:solidFill>
                  <a:schemeClr val="accent6"/>
                </a:solidFill>
              </a:rPr>
              <a:t>Ooit een rustig dorpsweggetje</a:t>
            </a:r>
            <a:endParaRPr lang="en-US" sz="975" dirty="0"/>
          </a:p>
        </p:txBody>
      </p:sp>
      <p:sp>
        <p:nvSpPr>
          <p:cNvPr id="8" name="Westerbuorren"/>
          <p:cNvSpPr/>
          <p:nvPr/>
        </p:nvSpPr>
        <p:spPr>
          <a:xfrm>
            <a:off x="411480" y="3531870"/>
            <a:ext cx="3154680" cy="1337310"/>
          </a:xfrm>
          <a:prstGeom prst="roundRect">
            <a:avLst>
              <a:gd name="adj" fmla="val 9231"/>
            </a:avLst>
          </a:prstGeom>
          <a:solidFill>
            <a:schemeClr val="tx2"/>
          </a:solidFill>
          <a:ln w="9525">
            <a:solidFill>
              <a:schemeClr val="tx2"/>
            </a:solidFill>
            <a:prstDash val="solid"/>
          </a:ln>
        </p:spPr>
        <p:txBody>
          <a:bodyPr/>
          <a:lstStyle/>
          <a:p>
            <a:endParaRPr lang="nl-NL" sz="1350"/>
          </a:p>
        </p:txBody>
      </p:sp>
      <p:sp>
        <p:nvSpPr>
          <p:cNvPr id="9" name="weg cirkel"/>
          <p:cNvSpPr/>
          <p:nvPr/>
        </p:nvSpPr>
        <p:spPr>
          <a:xfrm>
            <a:off x="617220" y="3874770"/>
            <a:ext cx="651510" cy="651510"/>
          </a:xfrm>
          <a:prstGeom prst="ellipse">
            <a:avLst/>
          </a:prstGeom>
          <a:solidFill>
            <a:schemeClr val="accent1"/>
          </a:solidFill>
          <a:ln w="12700">
            <a:solidFill>
              <a:schemeClr val="accent1"/>
            </a:solidFill>
            <a:prstDash val="solid"/>
          </a:ln>
        </p:spPr>
        <p:txBody>
          <a:bodyPr/>
          <a:lstStyle/>
          <a:p>
            <a:endParaRPr lang="nl-NL" sz="1350"/>
          </a:p>
        </p:txBody>
      </p:sp>
      <p:pic>
        <p:nvPicPr>
          <p:cNvPr id="10" name="weg" descr="preencoded.png"/>
          <p:cNvPicPr>
            <a:picLocks noChangeAspect="1"/>
          </p:cNvPicPr>
          <p:nvPr/>
        </p:nvPicPr>
        <p:blipFill>
          <a:blip r:embed="rId3"/>
          <a:stretch>
            <a:fillRect/>
          </a:stretch>
        </p:blipFill>
        <p:spPr>
          <a:xfrm>
            <a:off x="773582" y="4031132"/>
            <a:ext cx="338786" cy="338786"/>
          </a:xfrm>
          <a:prstGeom prst="rect">
            <a:avLst/>
          </a:prstGeom>
        </p:spPr>
      </p:pic>
      <p:sp>
        <p:nvSpPr>
          <p:cNvPr id="11" name="Text 7"/>
          <p:cNvSpPr txBox="1"/>
          <p:nvPr/>
        </p:nvSpPr>
        <p:spPr>
          <a:xfrm>
            <a:off x="1405890" y="3737610"/>
            <a:ext cx="2057400" cy="514350"/>
          </a:xfrm>
          <a:prstGeom prst="rect">
            <a:avLst/>
          </a:prstGeom>
          <a:noFill/>
          <a:ln/>
        </p:spPr>
        <p:txBody>
          <a:bodyPr wrap="square" lIns="0" tIns="0" rIns="0" bIns="0" rtlCol="0" anchor="ctr">
            <a:normAutofit/>
          </a:bodyPr>
          <a:lstStyle/>
          <a:p>
            <a:r>
              <a:rPr lang="en-US" sz="2100" b="1" dirty="0">
                <a:solidFill>
                  <a:schemeClr val="bg1"/>
                </a:solidFill>
                <a:latin typeface="+mj-lt" pitchFamily="34" charset="0"/>
                <a:ea typeface="+mj-lt" pitchFamily="34" charset="-122"/>
                <a:cs typeface="+mj-lt" pitchFamily="34" charset="-120"/>
              </a:rPr>
              <a:t>Westerbuorren</a:t>
            </a:r>
            <a:endParaRPr lang="en-US" sz="2100" dirty="0"/>
          </a:p>
        </p:txBody>
      </p:sp>
      <p:sp>
        <p:nvSpPr>
          <p:cNvPr id="12" name="Text 8"/>
          <p:cNvSpPr txBox="1"/>
          <p:nvPr/>
        </p:nvSpPr>
        <p:spPr>
          <a:xfrm>
            <a:off x="1405890" y="4251960"/>
            <a:ext cx="2057400" cy="445770"/>
          </a:xfrm>
          <a:prstGeom prst="rect">
            <a:avLst/>
          </a:prstGeom>
          <a:noFill/>
          <a:ln/>
        </p:spPr>
        <p:txBody>
          <a:bodyPr wrap="square" lIns="0" tIns="0" rIns="0" bIns="0" rtlCol="0" anchor="t"/>
          <a:lstStyle/>
          <a:p>
            <a:r>
              <a:rPr lang="en-US" sz="975" dirty="0">
                <a:solidFill>
                  <a:schemeClr val="accent6"/>
                </a:solidFill>
              </a:rPr>
              <a:t>Ook al niet meer zo rustig</a:t>
            </a:r>
            <a:endParaRPr lang="en-US" sz="975" dirty="0"/>
          </a:p>
        </p:txBody>
      </p:sp>
      <p:sp>
        <p:nvSpPr>
          <p:cNvPr id="13" name="Sluiproute cirkel"/>
          <p:cNvSpPr/>
          <p:nvPr/>
        </p:nvSpPr>
        <p:spPr>
          <a:xfrm>
            <a:off x="3943350" y="1988820"/>
            <a:ext cx="548640" cy="548640"/>
          </a:xfrm>
          <a:prstGeom prst="ellipse">
            <a:avLst/>
          </a:prstGeom>
          <a:solidFill>
            <a:schemeClr val="accent2"/>
          </a:solidFill>
          <a:ln w="12700">
            <a:solidFill>
              <a:schemeClr val="accent2"/>
            </a:solidFill>
            <a:prstDash val="solid"/>
          </a:ln>
        </p:spPr>
        <p:txBody>
          <a:bodyPr/>
          <a:lstStyle/>
          <a:p>
            <a:endParaRPr lang="nl-NL" sz="1350"/>
          </a:p>
        </p:txBody>
      </p:sp>
      <p:pic>
        <p:nvPicPr>
          <p:cNvPr id="14" name="Sluiproute" descr="preencoded.png"/>
          <p:cNvPicPr>
            <a:picLocks noChangeAspect="1"/>
          </p:cNvPicPr>
          <p:nvPr/>
        </p:nvPicPr>
        <p:blipFill>
          <a:blip r:embed="rId4"/>
          <a:stretch>
            <a:fillRect/>
          </a:stretch>
        </p:blipFill>
        <p:spPr>
          <a:xfrm>
            <a:off x="4075024" y="2120494"/>
            <a:ext cx="285293" cy="285293"/>
          </a:xfrm>
          <a:prstGeom prst="rect">
            <a:avLst/>
          </a:prstGeom>
        </p:spPr>
      </p:pic>
      <p:sp>
        <p:nvSpPr>
          <p:cNvPr id="15" name="Text 10"/>
          <p:cNvSpPr txBox="1"/>
          <p:nvPr/>
        </p:nvSpPr>
        <p:spPr>
          <a:xfrm>
            <a:off x="4663440" y="1954530"/>
            <a:ext cx="4046220" cy="308610"/>
          </a:xfrm>
          <a:prstGeom prst="rect">
            <a:avLst/>
          </a:prstGeom>
          <a:noFill/>
          <a:ln/>
        </p:spPr>
        <p:txBody>
          <a:bodyPr wrap="square" lIns="0" tIns="0" rIns="0" bIns="0" rtlCol="0" anchor="t"/>
          <a:lstStyle/>
          <a:p>
            <a:r>
              <a:rPr lang="en-US" sz="1425" b="1" dirty="0"/>
              <a:t>Sluiproute</a:t>
            </a:r>
            <a:endParaRPr lang="en-US" sz="1425" dirty="0"/>
          </a:p>
        </p:txBody>
      </p:sp>
      <p:sp>
        <p:nvSpPr>
          <p:cNvPr id="16" name="Text 11"/>
          <p:cNvSpPr txBox="1"/>
          <p:nvPr/>
        </p:nvSpPr>
        <p:spPr>
          <a:xfrm>
            <a:off x="4663440" y="2263140"/>
            <a:ext cx="4046220" cy="411480"/>
          </a:xfrm>
          <a:prstGeom prst="rect">
            <a:avLst/>
          </a:prstGeom>
          <a:noFill/>
          <a:ln/>
        </p:spPr>
        <p:txBody>
          <a:bodyPr wrap="square" lIns="0" tIns="0" rIns="0" bIns="0" rtlCol="0" anchor="t"/>
          <a:lstStyle/>
          <a:p>
            <a:r>
              <a:rPr lang="en-US" sz="1050" dirty="0">
                <a:solidFill>
                  <a:schemeClr val="accent5"/>
                </a:solidFill>
              </a:rPr>
              <a:t>Wie haast heeft, neemt de route dwars door het dorp</a:t>
            </a:r>
            <a:endParaRPr lang="en-US" sz="1050" dirty="0"/>
          </a:p>
        </p:txBody>
      </p:sp>
      <p:sp>
        <p:nvSpPr>
          <p:cNvPr id="17" name="30? Dat is een suggestie… cirkel"/>
          <p:cNvSpPr/>
          <p:nvPr/>
        </p:nvSpPr>
        <p:spPr>
          <a:xfrm>
            <a:off x="3943350" y="2825496"/>
            <a:ext cx="548640" cy="548640"/>
          </a:xfrm>
          <a:prstGeom prst="ellipse">
            <a:avLst/>
          </a:prstGeom>
          <a:solidFill>
            <a:schemeClr val="accent2"/>
          </a:solidFill>
          <a:ln w="12700">
            <a:solidFill>
              <a:schemeClr val="accent2"/>
            </a:solidFill>
            <a:prstDash val="solid"/>
          </a:ln>
        </p:spPr>
        <p:txBody>
          <a:bodyPr/>
          <a:lstStyle/>
          <a:p>
            <a:endParaRPr lang="nl-NL" sz="1350"/>
          </a:p>
        </p:txBody>
      </p:sp>
      <p:pic>
        <p:nvPicPr>
          <p:cNvPr id="18" name="30? Dat is een suggestie…" descr="preencoded.png"/>
          <p:cNvPicPr>
            <a:picLocks noChangeAspect="1"/>
          </p:cNvPicPr>
          <p:nvPr/>
        </p:nvPicPr>
        <p:blipFill>
          <a:blip r:embed="rId5"/>
          <a:stretch>
            <a:fillRect/>
          </a:stretch>
        </p:blipFill>
        <p:spPr>
          <a:xfrm>
            <a:off x="4075024" y="2957170"/>
            <a:ext cx="285293" cy="285293"/>
          </a:xfrm>
          <a:prstGeom prst="rect">
            <a:avLst/>
          </a:prstGeom>
        </p:spPr>
      </p:pic>
      <p:sp>
        <p:nvSpPr>
          <p:cNvPr id="19" name="Text 13"/>
          <p:cNvSpPr txBox="1"/>
          <p:nvPr/>
        </p:nvSpPr>
        <p:spPr>
          <a:xfrm>
            <a:off x="4663440" y="2791206"/>
            <a:ext cx="4046220" cy="308610"/>
          </a:xfrm>
          <a:prstGeom prst="rect">
            <a:avLst/>
          </a:prstGeom>
          <a:noFill/>
          <a:ln/>
        </p:spPr>
        <p:txBody>
          <a:bodyPr wrap="square" lIns="0" tIns="0" rIns="0" bIns="0" rtlCol="0" anchor="t"/>
          <a:lstStyle/>
          <a:p>
            <a:r>
              <a:rPr lang="en-US" sz="1425" b="1" dirty="0"/>
              <a:t>30? Dat is een suggestie…</a:t>
            </a:r>
            <a:endParaRPr lang="en-US" sz="1425" dirty="0"/>
          </a:p>
        </p:txBody>
      </p:sp>
      <p:sp>
        <p:nvSpPr>
          <p:cNvPr id="20" name="Text 14"/>
          <p:cNvSpPr txBox="1"/>
          <p:nvPr/>
        </p:nvSpPr>
        <p:spPr>
          <a:xfrm>
            <a:off x="4663440" y="3099816"/>
            <a:ext cx="4046220" cy="411480"/>
          </a:xfrm>
          <a:prstGeom prst="rect">
            <a:avLst/>
          </a:prstGeom>
          <a:noFill/>
          <a:ln/>
        </p:spPr>
        <p:txBody>
          <a:bodyPr wrap="square" lIns="0" tIns="0" rIns="0" bIns="0" rtlCol="0" anchor="t"/>
          <a:lstStyle/>
          <a:p>
            <a:r>
              <a:rPr lang="en-US" sz="1050" dirty="0">
                <a:solidFill>
                  <a:schemeClr val="accent5"/>
                </a:solidFill>
              </a:rPr>
              <a:t>Zo lijkt het tenminste, gezien de snelheden</a:t>
            </a:r>
            <a:endParaRPr lang="en-US" sz="1050" dirty="0"/>
          </a:p>
        </p:txBody>
      </p:sp>
      <p:sp>
        <p:nvSpPr>
          <p:cNvPr id="21" name="Fietsers op hun hoede cirkel"/>
          <p:cNvSpPr/>
          <p:nvPr/>
        </p:nvSpPr>
        <p:spPr>
          <a:xfrm>
            <a:off x="3943350" y="3662172"/>
            <a:ext cx="548640" cy="548640"/>
          </a:xfrm>
          <a:prstGeom prst="ellipse">
            <a:avLst/>
          </a:prstGeom>
          <a:solidFill>
            <a:schemeClr val="accent2"/>
          </a:solidFill>
          <a:ln w="12700">
            <a:solidFill>
              <a:schemeClr val="accent2"/>
            </a:solidFill>
            <a:prstDash val="solid"/>
          </a:ln>
        </p:spPr>
        <p:txBody>
          <a:bodyPr/>
          <a:lstStyle/>
          <a:p>
            <a:endParaRPr lang="nl-NL" sz="1350"/>
          </a:p>
        </p:txBody>
      </p:sp>
      <p:pic>
        <p:nvPicPr>
          <p:cNvPr id="22" name="Fietsers op hun hoede" descr="preencoded.png"/>
          <p:cNvPicPr>
            <a:picLocks noChangeAspect="1"/>
          </p:cNvPicPr>
          <p:nvPr/>
        </p:nvPicPr>
        <p:blipFill>
          <a:blip r:embed="rId6"/>
          <a:stretch>
            <a:fillRect/>
          </a:stretch>
        </p:blipFill>
        <p:spPr>
          <a:xfrm>
            <a:off x="4075024" y="3793846"/>
            <a:ext cx="285293" cy="285293"/>
          </a:xfrm>
          <a:prstGeom prst="rect">
            <a:avLst/>
          </a:prstGeom>
        </p:spPr>
      </p:pic>
      <p:sp>
        <p:nvSpPr>
          <p:cNvPr id="23" name="Text 16"/>
          <p:cNvSpPr txBox="1"/>
          <p:nvPr/>
        </p:nvSpPr>
        <p:spPr>
          <a:xfrm>
            <a:off x="4663440" y="3627882"/>
            <a:ext cx="4046220" cy="308610"/>
          </a:xfrm>
          <a:prstGeom prst="rect">
            <a:avLst/>
          </a:prstGeom>
          <a:noFill/>
          <a:ln/>
        </p:spPr>
        <p:txBody>
          <a:bodyPr wrap="square" lIns="0" tIns="0" rIns="0" bIns="0" rtlCol="0" anchor="t"/>
          <a:lstStyle/>
          <a:p>
            <a:r>
              <a:rPr lang="en-US" sz="1425" b="1" dirty="0"/>
              <a:t>Fietsers op hun hoede</a:t>
            </a:r>
            <a:endParaRPr lang="en-US" sz="1425" dirty="0"/>
          </a:p>
        </p:txBody>
      </p:sp>
      <p:sp>
        <p:nvSpPr>
          <p:cNvPr id="24" name="Text 17"/>
          <p:cNvSpPr txBox="1"/>
          <p:nvPr/>
        </p:nvSpPr>
        <p:spPr>
          <a:xfrm>
            <a:off x="4663440" y="3936492"/>
            <a:ext cx="4046220" cy="411480"/>
          </a:xfrm>
          <a:prstGeom prst="rect">
            <a:avLst/>
          </a:prstGeom>
          <a:noFill/>
          <a:ln/>
        </p:spPr>
        <p:txBody>
          <a:bodyPr wrap="square" lIns="0" tIns="0" rIns="0" bIns="0" rtlCol="0" anchor="t"/>
          <a:lstStyle/>
          <a:p>
            <a:r>
              <a:rPr lang="en-US" sz="1050" dirty="0">
                <a:solidFill>
                  <a:schemeClr val="accent5"/>
                </a:solidFill>
              </a:rPr>
              <a:t>Ouders laten kinderen niet altijd met een gerust hart gaan</a:t>
            </a:r>
            <a:endParaRPr lang="en-US" sz="1050" dirty="0"/>
          </a:p>
        </p:txBody>
      </p:sp>
      <p:sp>
        <p:nvSpPr>
          <p:cNvPr id="25" name="notitie"/>
          <p:cNvSpPr/>
          <p:nvPr/>
        </p:nvSpPr>
        <p:spPr>
          <a:xfrm>
            <a:off x="3943350" y="4560570"/>
            <a:ext cx="4786884" cy="651510"/>
          </a:xfrm>
          <a:prstGeom prst="roundRect">
            <a:avLst>
              <a:gd name="adj" fmla="val 18947"/>
            </a:avLst>
          </a:prstGeom>
          <a:solidFill>
            <a:schemeClr val="bg2"/>
          </a:solidFill>
          <a:ln w="9525">
            <a:solidFill>
              <a:schemeClr val="bg2"/>
            </a:solidFill>
            <a:prstDash val="solid"/>
          </a:ln>
        </p:spPr>
        <p:txBody>
          <a:bodyPr/>
          <a:lstStyle/>
          <a:p>
            <a:endParaRPr lang="nl-NL" sz="1350"/>
          </a:p>
        </p:txBody>
      </p:sp>
      <p:sp>
        <p:nvSpPr>
          <p:cNvPr id="26" name="Text 19"/>
          <p:cNvSpPr txBox="1"/>
          <p:nvPr/>
        </p:nvSpPr>
        <p:spPr>
          <a:xfrm>
            <a:off x="4080510" y="4594860"/>
            <a:ext cx="4526280" cy="582930"/>
          </a:xfrm>
          <a:prstGeom prst="rect">
            <a:avLst/>
          </a:prstGeom>
          <a:noFill/>
          <a:ln/>
        </p:spPr>
        <p:txBody>
          <a:bodyPr wrap="square" lIns="0" tIns="0" rIns="0" bIns="0" rtlCol="0" anchor="ctr"/>
          <a:lstStyle/>
          <a:p>
            <a:r>
              <a:rPr lang="en-US" sz="975" dirty="0"/>
              <a:t>En dan staat er nog geen enkel nieuw huis.</a:t>
            </a:r>
          </a:p>
        </p:txBody>
      </p:sp>
      <p:sp>
        <p:nvSpPr>
          <p:cNvPr id="27" name="Slide Number Placeholder 0"/>
          <p:cNvSpPr>
            <a:spLocks noGrp="1"/>
          </p:cNvSpPr>
          <p:nvPr>
            <p:ph type="sldNum" sz="quarter" idx="4294967295"/>
          </p:nvPr>
        </p:nvSpPr>
        <p:spPr>
          <a:xfrm>
            <a:off x="8387334" y="5644134"/>
            <a:ext cx="342900" cy="205740"/>
          </a:xfrm>
          <a:prstGeom prst="rect">
            <a:avLst/>
          </a:prstGeom>
          <a:extLst>
            <a:ext uri="{C572A759-6A51-4108-AA02-DFA0A04FC94B}">
              <ma14:wrappingTextBoxFlag xmlns="" xmlns:ma14="http://schemas.microsoft.com/office/mac/drawingml/2011/main" val="0"/>
            </a:ext>
          </a:extLst>
        </p:spPr>
        <p:txBody>
          <a:bodyPr/>
          <a:lstStyle>
            <a:lvl1pPr>
              <a:defRPr sz="750">
                <a:solidFill>
                  <a:schemeClr val="accent3"/>
                </a:solidFill>
              </a:defRPr>
            </a:lvl1pPr>
          </a:lstStyle>
          <a:p>
            <a:pPr algn="r"/>
            <a:fld id="{F7021451-1387-4CA6-816F-3879F97B5CBC}" type="slidenum">
              <a:rPr lang="en-US" b="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11480" y="1117854"/>
            <a:ext cx="8318754" cy="685800"/>
          </a:xfrm>
          <a:prstGeom prst="rect">
            <a:avLst/>
          </a:prstGeom>
          <a:noFill/>
          <a:ln/>
        </p:spPr>
        <p:txBody>
          <a:bodyPr vert="horz" wrap="square" lIns="0" tIns="0" rIns="0" bIns="0" rtlCol="0" anchor="ctr">
            <a:normAutofit/>
          </a:bodyPr>
          <a:lstStyle/>
          <a:p>
            <a:r>
              <a:rPr lang="en-US" dirty="0"/>
              <a:t>Wat een nieuwe wijk nodig heeft (behalve huizen)</a:t>
            </a:r>
          </a:p>
        </p:txBody>
      </p:sp>
      <p:sp>
        <p:nvSpPr>
          <p:cNvPr id="3" name="Uitvalswegen"/>
          <p:cNvSpPr/>
          <p:nvPr/>
        </p:nvSpPr>
        <p:spPr>
          <a:xfrm>
            <a:off x="411480" y="2023110"/>
            <a:ext cx="1925384" cy="2194560"/>
          </a:xfrm>
          <a:prstGeom prst="roundRect">
            <a:avLst>
              <a:gd name="adj" fmla="val 6411"/>
            </a:avLst>
          </a:prstGeom>
          <a:solidFill>
            <a:schemeClr val="bg2"/>
          </a:solidFill>
          <a:ln w="9525">
            <a:solidFill>
              <a:schemeClr val="bg2"/>
            </a:solidFill>
            <a:prstDash val="solid"/>
          </a:ln>
          <a:effectLst>
            <a:outerShdw blurRad="101600" dist="25400" dir="5400000" algn="bl" rotWithShape="0">
              <a:srgbClr val="000000">
                <a:alpha val="14000"/>
              </a:srgbClr>
            </a:outerShdw>
          </a:effectLst>
        </p:spPr>
        <p:txBody>
          <a:bodyPr/>
          <a:lstStyle/>
          <a:p>
            <a:endParaRPr lang="nl-NL" sz="1350"/>
          </a:p>
        </p:txBody>
      </p:sp>
      <p:sp>
        <p:nvSpPr>
          <p:cNvPr id="4" name="Uitvalswegen cirkel"/>
          <p:cNvSpPr/>
          <p:nvPr/>
        </p:nvSpPr>
        <p:spPr>
          <a:xfrm>
            <a:off x="996982" y="2263140"/>
            <a:ext cx="754380" cy="754380"/>
          </a:xfrm>
          <a:prstGeom prst="ellipse">
            <a:avLst/>
          </a:prstGeom>
          <a:solidFill>
            <a:schemeClr val="accent1"/>
          </a:solidFill>
          <a:ln w="12700">
            <a:solidFill>
              <a:schemeClr val="accent1"/>
            </a:solidFill>
            <a:prstDash val="solid"/>
          </a:ln>
        </p:spPr>
        <p:txBody>
          <a:bodyPr/>
          <a:lstStyle/>
          <a:p>
            <a:endParaRPr lang="nl-NL" sz="1350"/>
          </a:p>
        </p:txBody>
      </p:sp>
      <p:pic>
        <p:nvPicPr>
          <p:cNvPr id="5" name="Uitvalswegen" descr="preencoded.png"/>
          <p:cNvPicPr>
            <a:picLocks noChangeAspect="1"/>
          </p:cNvPicPr>
          <p:nvPr/>
        </p:nvPicPr>
        <p:blipFill>
          <a:blip r:embed="rId3"/>
          <a:stretch>
            <a:fillRect/>
          </a:stretch>
        </p:blipFill>
        <p:spPr>
          <a:xfrm>
            <a:off x="1178034" y="2444192"/>
            <a:ext cx="392278" cy="392278"/>
          </a:xfrm>
          <a:prstGeom prst="rect">
            <a:avLst/>
          </a:prstGeom>
        </p:spPr>
      </p:pic>
      <p:sp>
        <p:nvSpPr>
          <p:cNvPr id="6" name="Text 3"/>
          <p:cNvSpPr txBox="1"/>
          <p:nvPr/>
        </p:nvSpPr>
        <p:spPr>
          <a:xfrm>
            <a:off x="548640" y="3120390"/>
            <a:ext cx="1651064" cy="342900"/>
          </a:xfrm>
          <a:prstGeom prst="rect">
            <a:avLst/>
          </a:prstGeom>
          <a:noFill/>
          <a:ln/>
        </p:spPr>
        <p:txBody>
          <a:bodyPr wrap="square" lIns="0" tIns="0" rIns="0" bIns="0" rtlCol="0" anchor="t">
            <a:normAutofit/>
          </a:bodyPr>
          <a:lstStyle/>
          <a:p>
            <a:pPr algn="ctr"/>
            <a:r>
              <a:rPr lang="en-US" sz="1500" b="1" dirty="0">
                <a:latin typeface="+mj-lt" pitchFamily="34" charset="0"/>
                <a:ea typeface="+mj-lt" pitchFamily="34" charset="-122"/>
                <a:cs typeface="+mj-lt" pitchFamily="34" charset="-120"/>
              </a:rPr>
              <a:t>Uitvalswegen</a:t>
            </a:r>
            <a:endParaRPr lang="en-US" sz="1500" dirty="0"/>
          </a:p>
        </p:txBody>
      </p:sp>
      <p:sp>
        <p:nvSpPr>
          <p:cNvPr id="7" name="Text 4"/>
          <p:cNvSpPr txBox="1"/>
          <p:nvPr/>
        </p:nvSpPr>
        <p:spPr>
          <a:xfrm>
            <a:off x="582930" y="3497580"/>
            <a:ext cx="1582484" cy="617220"/>
          </a:xfrm>
          <a:prstGeom prst="rect">
            <a:avLst/>
          </a:prstGeom>
          <a:noFill/>
          <a:ln/>
        </p:spPr>
        <p:txBody>
          <a:bodyPr wrap="square" lIns="0" tIns="0" rIns="0" bIns="0" rtlCol="0" anchor="t"/>
          <a:lstStyle/>
          <a:p>
            <a:pPr algn="ctr"/>
            <a:r>
              <a:rPr lang="en-US" sz="1050" dirty="0">
                <a:solidFill>
                  <a:schemeClr val="accent5"/>
                </a:solidFill>
              </a:rPr>
              <a:t>Zodat verkeer om het dorp heen gaat</a:t>
            </a:r>
            <a:endParaRPr lang="en-US" sz="1050" dirty="0"/>
          </a:p>
        </p:txBody>
      </p:sp>
      <p:sp>
        <p:nvSpPr>
          <p:cNvPr id="8" name="Straten"/>
          <p:cNvSpPr/>
          <p:nvPr/>
        </p:nvSpPr>
        <p:spPr>
          <a:xfrm>
            <a:off x="2542603" y="2023110"/>
            <a:ext cx="1925384" cy="2194560"/>
          </a:xfrm>
          <a:prstGeom prst="roundRect">
            <a:avLst>
              <a:gd name="adj" fmla="val 6411"/>
            </a:avLst>
          </a:prstGeom>
          <a:solidFill>
            <a:schemeClr val="bg2"/>
          </a:solidFill>
          <a:ln w="9525">
            <a:solidFill>
              <a:schemeClr val="bg2"/>
            </a:solidFill>
            <a:prstDash val="solid"/>
          </a:ln>
          <a:effectLst>
            <a:outerShdw blurRad="101600" dist="25400" dir="5400000" algn="bl" rotWithShape="0">
              <a:srgbClr val="000000">
                <a:alpha val="14000"/>
              </a:srgbClr>
            </a:outerShdw>
          </a:effectLst>
        </p:spPr>
        <p:txBody>
          <a:bodyPr/>
          <a:lstStyle/>
          <a:p>
            <a:endParaRPr lang="nl-NL" sz="1350"/>
          </a:p>
        </p:txBody>
      </p:sp>
      <p:sp>
        <p:nvSpPr>
          <p:cNvPr id="9" name="Straten cirkel"/>
          <p:cNvSpPr/>
          <p:nvPr/>
        </p:nvSpPr>
        <p:spPr>
          <a:xfrm>
            <a:off x="3128105" y="2263140"/>
            <a:ext cx="754380" cy="754380"/>
          </a:xfrm>
          <a:prstGeom prst="ellipse">
            <a:avLst/>
          </a:prstGeom>
          <a:solidFill>
            <a:schemeClr val="accent1"/>
          </a:solidFill>
          <a:ln w="12700">
            <a:solidFill>
              <a:schemeClr val="accent1"/>
            </a:solidFill>
            <a:prstDash val="solid"/>
          </a:ln>
        </p:spPr>
        <p:txBody>
          <a:bodyPr/>
          <a:lstStyle/>
          <a:p>
            <a:endParaRPr lang="nl-NL" sz="1350"/>
          </a:p>
        </p:txBody>
      </p:sp>
      <p:pic>
        <p:nvPicPr>
          <p:cNvPr id="10" name="Straten" descr="preencoded.png"/>
          <p:cNvPicPr>
            <a:picLocks noChangeAspect="1"/>
          </p:cNvPicPr>
          <p:nvPr/>
        </p:nvPicPr>
        <p:blipFill>
          <a:blip r:embed="rId4"/>
          <a:stretch>
            <a:fillRect/>
          </a:stretch>
        </p:blipFill>
        <p:spPr>
          <a:xfrm>
            <a:off x="3309157" y="2444192"/>
            <a:ext cx="392278" cy="392278"/>
          </a:xfrm>
          <a:prstGeom prst="rect">
            <a:avLst/>
          </a:prstGeom>
        </p:spPr>
      </p:pic>
      <p:sp>
        <p:nvSpPr>
          <p:cNvPr id="11" name="Text 7"/>
          <p:cNvSpPr txBox="1"/>
          <p:nvPr/>
        </p:nvSpPr>
        <p:spPr>
          <a:xfrm>
            <a:off x="2679763" y="3120390"/>
            <a:ext cx="1651064" cy="342900"/>
          </a:xfrm>
          <a:prstGeom prst="rect">
            <a:avLst/>
          </a:prstGeom>
          <a:noFill/>
          <a:ln/>
        </p:spPr>
        <p:txBody>
          <a:bodyPr wrap="square" lIns="0" tIns="0" rIns="0" bIns="0" rtlCol="0" anchor="t">
            <a:normAutofit/>
          </a:bodyPr>
          <a:lstStyle/>
          <a:p>
            <a:pPr algn="ctr"/>
            <a:r>
              <a:rPr lang="en-US" sz="1500" b="1" dirty="0">
                <a:latin typeface="+mj-lt" pitchFamily="34" charset="0"/>
                <a:ea typeface="+mj-lt" pitchFamily="34" charset="-122"/>
                <a:cs typeface="+mj-lt" pitchFamily="34" charset="-120"/>
              </a:rPr>
              <a:t>Straten</a:t>
            </a:r>
            <a:endParaRPr lang="en-US" sz="1500" dirty="0"/>
          </a:p>
        </p:txBody>
      </p:sp>
      <p:sp>
        <p:nvSpPr>
          <p:cNvPr id="12" name="Text 8"/>
          <p:cNvSpPr txBox="1"/>
          <p:nvPr/>
        </p:nvSpPr>
        <p:spPr>
          <a:xfrm>
            <a:off x="2714053" y="3497580"/>
            <a:ext cx="1582484" cy="617220"/>
          </a:xfrm>
          <a:prstGeom prst="rect">
            <a:avLst/>
          </a:prstGeom>
          <a:noFill/>
          <a:ln/>
        </p:spPr>
        <p:txBody>
          <a:bodyPr wrap="square" lIns="0" tIns="0" rIns="0" bIns="0" rtlCol="0" anchor="t"/>
          <a:lstStyle/>
          <a:p>
            <a:pPr algn="ctr"/>
            <a:r>
              <a:rPr lang="en-US" sz="1050" dirty="0">
                <a:solidFill>
                  <a:schemeClr val="accent5"/>
                </a:solidFill>
              </a:rPr>
              <a:t>Die het extra verkeer aankunnen</a:t>
            </a:r>
            <a:endParaRPr lang="en-US" sz="1050" dirty="0"/>
          </a:p>
        </p:txBody>
      </p:sp>
      <p:sp>
        <p:nvSpPr>
          <p:cNvPr id="13" name="Fietspaden"/>
          <p:cNvSpPr/>
          <p:nvPr/>
        </p:nvSpPr>
        <p:spPr>
          <a:xfrm>
            <a:off x="4673727" y="2023110"/>
            <a:ext cx="1925384" cy="2194560"/>
          </a:xfrm>
          <a:prstGeom prst="roundRect">
            <a:avLst>
              <a:gd name="adj" fmla="val 6411"/>
            </a:avLst>
          </a:prstGeom>
          <a:solidFill>
            <a:schemeClr val="bg2"/>
          </a:solidFill>
          <a:ln w="9525">
            <a:solidFill>
              <a:schemeClr val="bg2"/>
            </a:solidFill>
            <a:prstDash val="solid"/>
          </a:ln>
          <a:effectLst>
            <a:outerShdw blurRad="101600" dist="25400" dir="5400000" algn="bl" rotWithShape="0">
              <a:srgbClr val="000000">
                <a:alpha val="14000"/>
              </a:srgbClr>
            </a:outerShdw>
          </a:effectLst>
        </p:spPr>
        <p:txBody>
          <a:bodyPr/>
          <a:lstStyle/>
          <a:p>
            <a:endParaRPr lang="nl-NL" sz="1350"/>
          </a:p>
        </p:txBody>
      </p:sp>
      <p:sp>
        <p:nvSpPr>
          <p:cNvPr id="14" name="Fietspaden cirkel"/>
          <p:cNvSpPr/>
          <p:nvPr/>
        </p:nvSpPr>
        <p:spPr>
          <a:xfrm>
            <a:off x="5259229" y="2263140"/>
            <a:ext cx="754380" cy="754380"/>
          </a:xfrm>
          <a:prstGeom prst="ellipse">
            <a:avLst/>
          </a:prstGeom>
          <a:solidFill>
            <a:schemeClr val="accent1"/>
          </a:solidFill>
          <a:ln w="12700">
            <a:solidFill>
              <a:schemeClr val="accent1"/>
            </a:solidFill>
            <a:prstDash val="solid"/>
          </a:ln>
        </p:spPr>
        <p:txBody>
          <a:bodyPr/>
          <a:lstStyle/>
          <a:p>
            <a:endParaRPr lang="nl-NL" sz="1350"/>
          </a:p>
        </p:txBody>
      </p:sp>
      <p:pic>
        <p:nvPicPr>
          <p:cNvPr id="15" name="Fietspaden" descr="preencoded.png"/>
          <p:cNvPicPr>
            <a:picLocks noChangeAspect="1"/>
          </p:cNvPicPr>
          <p:nvPr/>
        </p:nvPicPr>
        <p:blipFill>
          <a:blip r:embed="rId5"/>
          <a:stretch>
            <a:fillRect/>
          </a:stretch>
        </p:blipFill>
        <p:spPr>
          <a:xfrm>
            <a:off x="5440281" y="2444192"/>
            <a:ext cx="392278" cy="392278"/>
          </a:xfrm>
          <a:prstGeom prst="rect">
            <a:avLst/>
          </a:prstGeom>
        </p:spPr>
      </p:pic>
      <p:sp>
        <p:nvSpPr>
          <p:cNvPr id="16" name="Text 11"/>
          <p:cNvSpPr txBox="1"/>
          <p:nvPr/>
        </p:nvSpPr>
        <p:spPr>
          <a:xfrm>
            <a:off x="4810887" y="3120390"/>
            <a:ext cx="1651064" cy="342900"/>
          </a:xfrm>
          <a:prstGeom prst="rect">
            <a:avLst/>
          </a:prstGeom>
          <a:noFill/>
          <a:ln/>
        </p:spPr>
        <p:txBody>
          <a:bodyPr wrap="square" lIns="0" tIns="0" rIns="0" bIns="0" rtlCol="0" anchor="t">
            <a:normAutofit/>
          </a:bodyPr>
          <a:lstStyle/>
          <a:p>
            <a:pPr algn="ctr"/>
            <a:r>
              <a:rPr lang="en-US" sz="1500" b="1" dirty="0">
                <a:latin typeface="+mj-lt" pitchFamily="34" charset="0"/>
                <a:ea typeface="+mj-lt" pitchFamily="34" charset="-122"/>
                <a:cs typeface="+mj-lt" pitchFamily="34" charset="-120"/>
              </a:rPr>
              <a:t>Fietspaden</a:t>
            </a:r>
            <a:endParaRPr lang="en-US" sz="1500" dirty="0"/>
          </a:p>
        </p:txBody>
      </p:sp>
      <p:sp>
        <p:nvSpPr>
          <p:cNvPr id="17" name="Text 12"/>
          <p:cNvSpPr txBox="1"/>
          <p:nvPr/>
        </p:nvSpPr>
        <p:spPr>
          <a:xfrm>
            <a:off x="4845177" y="3497580"/>
            <a:ext cx="1582484" cy="617220"/>
          </a:xfrm>
          <a:prstGeom prst="rect">
            <a:avLst/>
          </a:prstGeom>
          <a:noFill/>
          <a:ln/>
        </p:spPr>
        <p:txBody>
          <a:bodyPr wrap="square" lIns="0" tIns="0" rIns="0" bIns="0" rtlCol="0" anchor="t"/>
          <a:lstStyle/>
          <a:p>
            <a:pPr algn="ctr"/>
            <a:r>
              <a:rPr lang="en-US" sz="1050" dirty="0">
                <a:solidFill>
                  <a:schemeClr val="accent5"/>
                </a:solidFill>
              </a:rPr>
              <a:t>Waar je kind veilig naar school fietst</a:t>
            </a:r>
            <a:endParaRPr lang="en-US" sz="1050" dirty="0"/>
          </a:p>
        </p:txBody>
      </p:sp>
      <p:sp>
        <p:nvSpPr>
          <p:cNvPr id="18" name="Parkeren"/>
          <p:cNvSpPr/>
          <p:nvPr/>
        </p:nvSpPr>
        <p:spPr>
          <a:xfrm>
            <a:off x="6804850" y="2023110"/>
            <a:ext cx="1925384" cy="2194560"/>
          </a:xfrm>
          <a:prstGeom prst="roundRect">
            <a:avLst>
              <a:gd name="adj" fmla="val 6411"/>
            </a:avLst>
          </a:prstGeom>
          <a:solidFill>
            <a:schemeClr val="bg2"/>
          </a:solidFill>
          <a:ln w="9525">
            <a:solidFill>
              <a:schemeClr val="bg2"/>
            </a:solidFill>
            <a:prstDash val="solid"/>
          </a:ln>
          <a:effectLst>
            <a:outerShdw blurRad="101600" dist="25400" dir="5400000" algn="bl" rotWithShape="0">
              <a:srgbClr val="000000">
                <a:alpha val="14000"/>
              </a:srgbClr>
            </a:outerShdw>
          </a:effectLst>
        </p:spPr>
        <p:txBody>
          <a:bodyPr/>
          <a:lstStyle/>
          <a:p>
            <a:endParaRPr lang="nl-NL" sz="1350"/>
          </a:p>
        </p:txBody>
      </p:sp>
      <p:sp>
        <p:nvSpPr>
          <p:cNvPr id="19" name="Parkeren cirkel"/>
          <p:cNvSpPr/>
          <p:nvPr/>
        </p:nvSpPr>
        <p:spPr>
          <a:xfrm>
            <a:off x="7390352" y="2263140"/>
            <a:ext cx="754380" cy="754380"/>
          </a:xfrm>
          <a:prstGeom prst="ellipse">
            <a:avLst/>
          </a:prstGeom>
          <a:solidFill>
            <a:schemeClr val="accent1"/>
          </a:solidFill>
          <a:ln w="12700">
            <a:solidFill>
              <a:schemeClr val="accent1"/>
            </a:solidFill>
            <a:prstDash val="solid"/>
          </a:ln>
        </p:spPr>
        <p:txBody>
          <a:bodyPr/>
          <a:lstStyle/>
          <a:p>
            <a:endParaRPr lang="nl-NL" sz="1350"/>
          </a:p>
        </p:txBody>
      </p:sp>
      <p:pic>
        <p:nvPicPr>
          <p:cNvPr id="20" name="Parkeren" descr="preencoded.png"/>
          <p:cNvPicPr>
            <a:picLocks noChangeAspect="1"/>
          </p:cNvPicPr>
          <p:nvPr/>
        </p:nvPicPr>
        <p:blipFill>
          <a:blip r:embed="rId6"/>
          <a:stretch>
            <a:fillRect/>
          </a:stretch>
        </p:blipFill>
        <p:spPr>
          <a:xfrm>
            <a:off x="7571404" y="2444192"/>
            <a:ext cx="392278" cy="392278"/>
          </a:xfrm>
          <a:prstGeom prst="rect">
            <a:avLst/>
          </a:prstGeom>
        </p:spPr>
      </p:pic>
      <p:sp>
        <p:nvSpPr>
          <p:cNvPr id="21" name="Text 15"/>
          <p:cNvSpPr txBox="1"/>
          <p:nvPr/>
        </p:nvSpPr>
        <p:spPr>
          <a:xfrm>
            <a:off x="6942010" y="3120390"/>
            <a:ext cx="1651064" cy="342900"/>
          </a:xfrm>
          <a:prstGeom prst="rect">
            <a:avLst/>
          </a:prstGeom>
          <a:noFill/>
          <a:ln/>
        </p:spPr>
        <p:txBody>
          <a:bodyPr wrap="square" lIns="0" tIns="0" rIns="0" bIns="0" rtlCol="0" anchor="t">
            <a:normAutofit/>
          </a:bodyPr>
          <a:lstStyle/>
          <a:p>
            <a:pPr algn="ctr"/>
            <a:r>
              <a:rPr lang="en-US" sz="1500" b="1" dirty="0">
                <a:latin typeface="+mj-lt" pitchFamily="34" charset="0"/>
                <a:ea typeface="+mj-lt" pitchFamily="34" charset="-122"/>
                <a:cs typeface="+mj-lt" pitchFamily="34" charset="-120"/>
              </a:rPr>
              <a:t>Parkeren</a:t>
            </a:r>
            <a:endParaRPr lang="en-US" sz="1500" dirty="0"/>
          </a:p>
        </p:txBody>
      </p:sp>
      <p:sp>
        <p:nvSpPr>
          <p:cNvPr id="22" name="Text 16"/>
          <p:cNvSpPr txBox="1"/>
          <p:nvPr/>
        </p:nvSpPr>
        <p:spPr>
          <a:xfrm>
            <a:off x="6976300" y="3497580"/>
            <a:ext cx="1582484" cy="617220"/>
          </a:xfrm>
          <a:prstGeom prst="rect">
            <a:avLst/>
          </a:prstGeom>
          <a:noFill/>
          <a:ln/>
        </p:spPr>
        <p:txBody>
          <a:bodyPr wrap="square" lIns="0" tIns="0" rIns="0" bIns="0" rtlCol="0" anchor="t"/>
          <a:lstStyle/>
          <a:p>
            <a:pPr algn="ctr"/>
            <a:r>
              <a:rPr lang="en-US" sz="1050" dirty="0">
                <a:solidFill>
                  <a:schemeClr val="accent5"/>
                </a:solidFill>
              </a:rPr>
              <a:t>Zodat de stoep een stoep blijft</a:t>
            </a:r>
            <a:endParaRPr lang="en-US" sz="1050" dirty="0"/>
          </a:p>
        </p:txBody>
      </p:sp>
      <p:sp>
        <p:nvSpPr>
          <p:cNvPr id="23" name="kernboodschap"/>
          <p:cNvSpPr/>
          <p:nvPr/>
        </p:nvSpPr>
        <p:spPr>
          <a:xfrm>
            <a:off x="411480" y="4423410"/>
            <a:ext cx="8318754" cy="651510"/>
          </a:xfrm>
          <a:prstGeom prst="roundRect">
            <a:avLst>
              <a:gd name="adj" fmla="val 18947"/>
            </a:avLst>
          </a:prstGeom>
          <a:solidFill>
            <a:schemeClr val="tx2"/>
          </a:solidFill>
          <a:ln w="9525">
            <a:solidFill>
              <a:schemeClr val="tx2"/>
            </a:solidFill>
            <a:prstDash val="solid"/>
          </a:ln>
        </p:spPr>
        <p:txBody>
          <a:bodyPr/>
          <a:lstStyle/>
          <a:p>
            <a:endParaRPr lang="nl-NL" sz="1350"/>
          </a:p>
        </p:txBody>
      </p:sp>
      <p:sp>
        <p:nvSpPr>
          <p:cNvPr id="24" name="Text 18"/>
          <p:cNvSpPr txBox="1"/>
          <p:nvPr/>
        </p:nvSpPr>
        <p:spPr>
          <a:xfrm>
            <a:off x="617220" y="4443984"/>
            <a:ext cx="7886700" cy="617220"/>
          </a:xfrm>
          <a:prstGeom prst="rect">
            <a:avLst/>
          </a:prstGeom>
          <a:noFill/>
          <a:ln/>
        </p:spPr>
        <p:txBody>
          <a:bodyPr wrap="square" lIns="0" tIns="0" rIns="0" bIns="0" rtlCol="0" anchor="ctr"/>
          <a:lstStyle/>
          <a:p>
            <a:pPr algn="ctr"/>
            <a:r>
              <a:rPr lang="en-US" sz="1350" b="1" dirty="0">
                <a:solidFill>
                  <a:schemeClr val="bg1"/>
                </a:solidFill>
              </a:rPr>
              <a:t>Les uit De Zanding en Drachtstervaart: eerst de weg, dan het huis.</a:t>
            </a:r>
            <a:endParaRPr lang="en-US" sz="1350" dirty="0"/>
          </a:p>
        </p:txBody>
      </p:sp>
      <p:sp>
        <p:nvSpPr>
          <p:cNvPr id="25" name="Slide Number Placeholder 0"/>
          <p:cNvSpPr>
            <a:spLocks noGrp="1"/>
          </p:cNvSpPr>
          <p:nvPr>
            <p:ph type="sldNum" sz="quarter" idx="4294967295"/>
          </p:nvPr>
        </p:nvSpPr>
        <p:spPr>
          <a:xfrm>
            <a:off x="8387334" y="5644134"/>
            <a:ext cx="342900" cy="205740"/>
          </a:xfrm>
          <a:prstGeom prst="rect">
            <a:avLst/>
          </a:prstGeom>
          <a:extLst>
            <a:ext uri="{C572A759-6A51-4108-AA02-DFA0A04FC94B}">
              <ma14:wrappingTextBoxFlag xmlns="" xmlns:ma14="http://schemas.microsoft.com/office/mac/drawingml/2011/main" val="0"/>
            </a:ext>
          </a:extLst>
        </p:spPr>
        <p:txBody>
          <a:bodyPr/>
          <a:lstStyle>
            <a:lvl1pPr>
              <a:defRPr sz="750">
                <a:solidFill>
                  <a:schemeClr val="accent3"/>
                </a:solidFill>
              </a:defRPr>
            </a:lvl1pPr>
          </a:lstStyle>
          <a:p>
            <a:pPr algn="r"/>
            <a:fld id="{F7021451-1387-4CA6-816F-3879F97B5CBC}" type="slidenum">
              <a:rPr lang="en-US" b="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aart Boornbergum" descr="/home/claude/work/in/u/ppt/media/image1.png"/>
          <p:cNvPicPr>
            <a:picLocks noChangeAspect="1"/>
          </p:cNvPicPr>
          <p:nvPr/>
        </p:nvPicPr>
        <p:blipFill>
          <a:blip r:embed="rId3"/>
          <a:stretch>
            <a:fillRect/>
          </a:stretch>
        </p:blipFill>
        <p:spPr>
          <a:xfrm>
            <a:off x="1" y="822960"/>
            <a:ext cx="9143771" cy="5198364"/>
          </a:xfrm>
          <a:prstGeom prst="rect">
            <a:avLst/>
          </a:prstGeom>
        </p:spPr>
      </p:pic>
      <p:sp>
        <p:nvSpPr>
          <p:cNvPr id="3" name="bijschrift"/>
          <p:cNvSpPr/>
          <p:nvPr/>
        </p:nvSpPr>
        <p:spPr>
          <a:xfrm>
            <a:off x="205740" y="1062990"/>
            <a:ext cx="2948940" cy="2331720"/>
          </a:xfrm>
          <a:prstGeom prst="roundRect">
            <a:avLst>
              <a:gd name="adj" fmla="val 5294"/>
            </a:avLst>
          </a:prstGeom>
          <a:solidFill>
            <a:schemeClr val="tx2"/>
          </a:solidFill>
          <a:ln w="9525">
            <a:solidFill>
              <a:schemeClr val="tx2"/>
            </a:solidFill>
            <a:prstDash val="solid"/>
          </a:ln>
          <a:effectLst>
            <a:outerShdw blurRad="101600" dist="25400" dir="5400000" algn="bl" rotWithShape="0">
              <a:srgbClr val="000000">
                <a:alpha val="14000"/>
              </a:srgbClr>
            </a:outerShdw>
          </a:effectLst>
        </p:spPr>
        <p:txBody>
          <a:bodyPr/>
          <a:lstStyle/>
          <a:p>
            <a:endParaRPr lang="nl-NL" sz="1350"/>
          </a:p>
        </p:txBody>
      </p:sp>
      <p:sp>
        <p:nvSpPr>
          <p:cNvPr id="4" name="Text 1"/>
          <p:cNvSpPr txBox="1"/>
          <p:nvPr/>
        </p:nvSpPr>
        <p:spPr>
          <a:xfrm>
            <a:off x="411480" y="1234440"/>
            <a:ext cx="2537460" cy="857250"/>
          </a:xfrm>
          <a:prstGeom prst="rect">
            <a:avLst/>
          </a:prstGeom>
          <a:noFill/>
          <a:ln/>
        </p:spPr>
        <p:txBody>
          <a:bodyPr wrap="square" lIns="0" tIns="0" rIns="0" bIns="0" rtlCol="0" anchor="t">
            <a:normAutofit/>
          </a:bodyPr>
          <a:lstStyle/>
          <a:p>
            <a:r>
              <a:rPr lang="en-US" sz="1650" b="1" dirty="0">
                <a:solidFill>
                  <a:schemeClr val="bg1"/>
                </a:solidFill>
                <a:latin typeface="+mj-lt" pitchFamily="34" charset="0"/>
                <a:ea typeface="+mj-lt" pitchFamily="34" charset="-122"/>
                <a:cs typeface="+mj-lt" pitchFamily="34" charset="-120"/>
              </a:rPr>
              <a:t>Waar moet al dat verkeer naartoe?</a:t>
            </a:r>
            <a:endParaRPr lang="en-US" sz="1650" dirty="0"/>
          </a:p>
        </p:txBody>
      </p:sp>
      <p:sp>
        <p:nvSpPr>
          <p:cNvPr id="5" name="Text 2"/>
          <p:cNvSpPr txBox="1"/>
          <p:nvPr/>
        </p:nvSpPr>
        <p:spPr>
          <a:xfrm>
            <a:off x="411480" y="2160270"/>
            <a:ext cx="2537460" cy="1131570"/>
          </a:xfrm>
          <a:prstGeom prst="rect">
            <a:avLst/>
          </a:prstGeom>
          <a:noFill/>
          <a:ln/>
        </p:spPr>
        <p:txBody>
          <a:bodyPr wrap="square" lIns="0" tIns="0" rIns="0" bIns="0" rtlCol="0" anchor="t"/>
          <a:lstStyle/>
          <a:p>
            <a:r>
              <a:rPr lang="en-US" sz="1050" dirty="0">
                <a:solidFill>
                  <a:schemeClr val="accent6"/>
                </a:solidFill>
              </a:rPr>
              <a:t>Rood: waar gebouwd kan worden. Pijlen: waar het verkeer heen wil. Spoiler: vaak dwars door het dorp.</a:t>
            </a:r>
            <a:endParaRPr lang="en-US" sz="10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11480" y="1117854"/>
            <a:ext cx="8318754" cy="685800"/>
          </a:xfrm>
          <a:prstGeom prst="rect">
            <a:avLst/>
          </a:prstGeom>
          <a:noFill/>
          <a:ln/>
        </p:spPr>
        <p:txBody>
          <a:bodyPr vert="horz" wrap="square" lIns="0" tIns="0" rIns="0" bIns="0" rtlCol="0" anchor="ctr">
            <a:normAutofit/>
          </a:bodyPr>
          <a:lstStyle/>
          <a:p>
            <a:r>
              <a:rPr lang="en-US" dirty="0"/>
              <a:t>En dan gaat de schop de grond in</a:t>
            </a:r>
          </a:p>
        </p:txBody>
      </p:sp>
      <p:sp>
        <p:nvSpPr>
          <p:cNvPr id="3" name="Text 1"/>
          <p:cNvSpPr txBox="1"/>
          <p:nvPr/>
        </p:nvSpPr>
        <p:spPr>
          <a:xfrm>
            <a:off x="411480" y="1851660"/>
            <a:ext cx="8298180" cy="411480"/>
          </a:xfrm>
          <a:prstGeom prst="rect">
            <a:avLst/>
          </a:prstGeom>
          <a:noFill/>
          <a:ln/>
        </p:spPr>
        <p:txBody>
          <a:bodyPr wrap="square" lIns="0" tIns="0" rIns="0" bIns="0" rtlCol="0" anchor="t"/>
          <a:lstStyle/>
          <a:p>
            <a:r>
              <a:rPr lang="en-US" sz="1275" dirty="0"/>
              <a:t>Vóór het eerste huis staat, wordt er heel wat gesjouwd:</a:t>
            </a:r>
          </a:p>
        </p:txBody>
      </p:sp>
      <p:sp>
        <p:nvSpPr>
          <p:cNvPr id="4" name="Bouwrijp maken"/>
          <p:cNvSpPr/>
          <p:nvPr/>
        </p:nvSpPr>
        <p:spPr>
          <a:xfrm>
            <a:off x="411480" y="2434590"/>
            <a:ext cx="1471727" cy="1680210"/>
          </a:xfrm>
          <a:prstGeom prst="roundRect">
            <a:avLst>
              <a:gd name="adj" fmla="val 8388"/>
            </a:avLst>
          </a:prstGeom>
          <a:solidFill>
            <a:schemeClr val="bg2"/>
          </a:solidFill>
          <a:ln w="9525">
            <a:solidFill>
              <a:schemeClr val="bg2"/>
            </a:solidFill>
            <a:prstDash val="solid"/>
          </a:ln>
          <a:effectLst>
            <a:outerShdw blurRad="101600" dist="25400" dir="5400000" algn="bl" rotWithShape="0">
              <a:srgbClr val="000000">
                <a:alpha val="14000"/>
              </a:srgbClr>
            </a:outerShdw>
          </a:effectLst>
        </p:spPr>
        <p:txBody>
          <a:bodyPr/>
          <a:lstStyle/>
          <a:p>
            <a:endParaRPr lang="nl-NL" sz="1350"/>
          </a:p>
        </p:txBody>
      </p:sp>
      <p:sp>
        <p:nvSpPr>
          <p:cNvPr id="5" name="Bouwrijp maken cirkel"/>
          <p:cNvSpPr/>
          <p:nvPr/>
        </p:nvSpPr>
        <p:spPr>
          <a:xfrm>
            <a:off x="582930" y="2606040"/>
            <a:ext cx="548640" cy="548640"/>
          </a:xfrm>
          <a:prstGeom prst="ellipse">
            <a:avLst/>
          </a:prstGeom>
          <a:solidFill>
            <a:schemeClr val="accent1"/>
          </a:solidFill>
          <a:ln w="12700">
            <a:solidFill>
              <a:schemeClr val="accent1"/>
            </a:solidFill>
            <a:prstDash val="solid"/>
          </a:ln>
        </p:spPr>
        <p:txBody>
          <a:bodyPr/>
          <a:lstStyle/>
          <a:p>
            <a:endParaRPr lang="nl-NL" sz="1350"/>
          </a:p>
        </p:txBody>
      </p:sp>
      <p:pic>
        <p:nvPicPr>
          <p:cNvPr id="6" name="Bouwrijp maken" descr="preencoded.png"/>
          <p:cNvPicPr>
            <a:picLocks noChangeAspect="1"/>
          </p:cNvPicPr>
          <p:nvPr/>
        </p:nvPicPr>
        <p:blipFill>
          <a:blip r:embed="rId3"/>
          <a:stretch>
            <a:fillRect/>
          </a:stretch>
        </p:blipFill>
        <p:spPr>
          <a:xfrm>
            <a:off x="714604" y="2737714"/>
            <a:ext cx="285293" cy="285293"/>
          </a:xfrm>
          <a:prstGeom prst="rect">
            <a:avLst/>
          </a:prstGeom>
        </p:spPr>
      </p:pic>
      <p:sp>
        <p:nvSpPr>
          <p:cNvPr id="7" name="Text 4"/>
          <p:cNvSpPr txBox="1"/>
          <p:nvPr/>
        </p:nvSpPr>
        <p:spPr>
          <a:xfrm>
            <a:off x="1368857" y="2606040"/>
            <a:ext cx="342900" cy="548640"/>
          </a:xfrm>
          <a:prstGeom prst="rect">
            <a:avLst/>
          </a:prstGeom>
          <a:noFill/>
          <a:ln/>
        </p:spPr>
        <p:txBody>
          <a:bodyPr wrap="square" lIns="0" tIns="0" rIns="0" bIns="0" rtlCol="0" anchor="ctr"/>
          <a:lstStyle/>
          <a:p>
            <a:pPr algn="r"/>
            <a:r>
              <a:rPr lang="en-US" sz="2250" b="1" dirty="0">
                <a:solidFill>
                  <a:schemeClr val="accent3"/>
                </a:solidFill>
                <a:latin typeface="+mj-lt" pitchFamily="34" charset="0"/>
                <a:ea typeface="+mj-lt" pitchFamily="34" charset="-122"/>
                <a:cs typeface="+mj-lt" pitchFamily="34" charset="-120"/>
              </a:rPr>
              <a:t>1</a:t>
            </a:r>
            <a:endParaRPr lang="en-US" sz="2250" dirty="0"/>
          </a:p>
        </p:txBody>
      </p:sp>
      <p:sp>
        <p:nvSpPr>
          <p:cNvPr id="8" name="Text 5"/>
          <p:cNvSpPr txBox="1"/>
          <p:nvPr/>
        </p:nvSpPr>
        <p:spPr>
          <a:xfrm>
            <a:off x="548640" y="3257550"/>
            <a:ext cx="1197407" cy="342900"/>
          </a:xfrm>
          <a:prstGeom prst="rect">
            <a:avLst/>
          </a:prstGeom>
          <a:noFill/>
          <a:ln/>
        </p:spPr>
        <p:txBody>
          <a:bodyPr wrap="square" lIns="0" tIns="0" rIns="0" bIns="0" rtlCol="0" anchor="t">
            <a:normAutofit/>
          </a:bodyPr>
          <a:lstStyle/>
          <a:p>
            <a:r>
              <a:rPr lang="en-US" sz="1125" b="1" dirty="0"/>
              <a:t>Bouwrijp maken</a:t>
            </a:r>
            <a:endParaRPr lang="en-US" sz="1125" dirty="0"/>
          </a:p>
        </p:txBody>
      </p:sp>
      <p:sp>
        <p:nvSpPr>
          <p:cNvPr id="9" name="Text 6"/>
          <p:cNvSpPr txBox="1"/>
          <p:nvPr/>
        </p:nvSpPr>
        <p:spPr>
          <a:xfrm>
            <a:off x="582930" y="3586734"/>
            <a:ext cx="1128827" cy="480060"/>
          </a:xfrm>
          <a:prstGeom prst="rect">
            <a:avLst/>
          </a:prstGeom>
          <a:noFill/>
          <a:ln/>
        </p:spPr>
        <p:txBody>
          <a:bodyPr wrap="square" lIns="0" tIns="0" rIns="0" bIns="0" rtlCol="0" anchor="t"/>
          <a:lstStyle/>
          <a:p>
            <a:r>
              <a:rPr lang="en-US" sz="975" dirty="0">
                <a:solidFill>
                  <a:schemeClr val="accent5"/>
                </a:solidFill>
              </a:rPr>
              <a:t>Het terrein klaarmaken</a:t>
            </a:r>
            <a:endParaRPr lang="en-US" sz="975" dirty="0"/>
          </a:p>
        </p:txBody>
      </p:sp>
      <p:sp>
        <p:nvSpPr>
          <p:cNvPr id="10" name="pijl"/>
          <p:cNvSpPr/>
          <p:nvPr/>
        </p:nvSpPr>
        <p:spPr>
          <a:xfrm>
            <a:off x="1917497" y="3154680"/>
            <a:ext cx="171450" cy="240030"/>
          </a:xfrm>
          <a:prstGeom prst="rightArrow">
            <a:avLst/>
          </a:prstGeom>
          <a:solidFill>
            <a:schemeClr val="accent3"/>
          </a:solidFill>
          <a:ln w="12700">
            <a:solidFill>
              <a:schemeClr val="accent3"/>
            </a:solidFill>
            <a:prstDash val="solid"/>
          </a:ln>
        </p:spPr>
        <p:txBody>
          <a:bodyPr/>
          <a:lstStyle/>
          <a:p>
            <a:endParaRPr lang="nl-NL" sz="1350"/>
          </a:p>
        </p:txBody>
      </p:sp>
      <p:sp>
        <p:nvSpPr>
          <p:cNvPr id="11" name="Zand erin, zand eruit"/>
          <p:cNvSpPr/>
          <p:nvPr/>
        </p:nvSpPr>
        <p:spPr>
          <a:xfrm>
            <a:off x="2123236" y="2434590"/>
            <a:ext cx="1471727" cy="1680210"/>
          </a:xfrm>
          <a:prstGeom prst="roundRect">
            <a:avLst>
              <a:gd name="adj" fmla="val 8388"/>
            </a:avLst>
          </a:prstGeom>
          <a:solidFill>
            <a:schemeClr val="bg2"/>
          </a:solidFill>
          <a:ln w="9525">
            <a:solidFill>
              <a:schemeClr val="bg2"/>
            </a:solidFill>
            <a:prstDash val="solid"/>
          </a:ln>
          <a:effectLst>
            <a:outerShdw blurRad="101600" dist="25400" dir="5400000" algn="bl" rotWithShape="0">
              <a:srgbClr val="000000">
                <a:alpha val="14000"/>
              </a:srgbClr>
            </a:outerShdw>
          </a:effectLst>
        </p:spPr>
        <p:txBody>
          <a:bodyPr/>
          <a:lstStyle/>
          <a:p>
            <a:endParaRPr lang="nl-NL" sz="1350"/>
          </a:p>
        </p:txBody>
      </p:sp>
      <p:sp>
        <p:nvSpPr>
          <p:cNvPr id="12" name="Zand erin, zand eruit cirkel"/>
          <p:cNvSpPr/>
          <p:nvPr/>
        </p:nvSpPr>
        <p:spPr>
          <a:xfrm>
            <a:off x="2294687" y="2606040"/>
            <a:ext cx="548640" cy="548640"/>
          </a:xfrm>
          <a:prstGeom prst="ellipse">
            <a:avLst/>
          </a:prstGeom>
          <a:solidFill>
            <a:schemeClr val="accent1"/>
          </a:solidFill>
          <a:ln w="12700">
            <a:solidFill>
              <a:schemeClr val="accent1"/>
            </a:solidFill>
            <a:prstDash val="solid"/>
          </a:ln>
        </p:spPr>
        <p:txBody>
          <a:bodyPr/>
          <a:lstStyle/>
          <a:p>
            <a:endParaRPr lang="nl-NL" sz="1350"/>
          </a:p>
        </p:txBody>
      </p:sp>
      <p:pic>
        <p:nvPicPr>
          <p:cNvPr id="13" name="Zand erin, zand eruit" descr="preencoded.png"/>
          <p:cNvPicPr>
            <a:picLocks noChangeAspect="1"/>
          </p:cNvPicPr>
          <p:nvPr/>
        </p:nvPicPr>
        <p:blipFill>
          <a:blip r:embed="rId4"/>
          <a:stretch>
            <a:fillRect/>
          </a:stretch>
        </p:blipFill>
        <p:spPr>
          <a:xfrm>
            <a:off x="2426360" y="2737714"/>
            <a:ext cx="285293" cy="285293"/>
          </a:xfrm>
          <a:prstGeom prst="rect">
            <a:avLst/>
          </a:prstGeom>
        </p:spPr>
      </p:pic>
      <p:sp>
        <p:nvSpPr>
          <p:cNvPr id="14" name="Text 10"/>
          <p:cNvSpPr txBox="1"/>
          <p:nvPr/>
        </p:nvSpPr>
        <p:spPr>
          <a:xfrm>
            <a:off x="3080614" y="2606040"/>
            <a:ext cx="342900" cy="548640"/>
          </a:xfrm>
          <a:prstGeom prst="rect">
            <a:avLst/>
          </a:prstGeom>
          <a:noFill/>
          <a:ln/>
        </p:spPr>
        <p:txBody>
          <a:bodyPr wrap="square" lIns="0" tIns="0" rIns="0" bIns="0" rtlCol="0" anchor="ctr"/>
          <a:lstStyle/>
          <a:p>
            <a:pPr algn="r"/>
            <a:r>
              <a:rPr lang="en-US" sz="2250" b="1" dirty="0">
                <a:solidFill>
                  <a:schemeClr val="accent3"/>
                </a:solidFill>
                <a:latin typeface="+mj-lt" pitchFamily="34" charset="0"/>
                <a:ea typeface="+mj-lt" pitchFamily="34" charset="-122"/>
                <a:cs typeface="+mj-lt" pitchFamily="34" charset="-120"/>
              </a:rPr>
              <a:t>2</a:t>
            </a:r>
            <a:endParaRPr lang="en-US" sz="2250" dirty="0"/>
          </a:p>
        </p:txBody>
      </p:sp>
      <p:sp>
        <p:nvSpPr>
          <p:cNvPr id="15" name="Text 11"/>
          <p:cNvSpPr txBox="1"/>
          <p:nvPr/>
        </p:nvSpPr>
        <p:spPr>
          <a:xfrm>
            <a:off x="2260396" y="3257550"/>
            <a:ext cx="1197407" cy="342900"/>
          </a:xfrm>
          <a:prstGeom prst="rect">
            <a:avLst/>
          </a:prstGeom>
          <a:noFill/>
          <a:ln/>
        </p:spPr>
        <p:txBody>
          <a:bodyPr wrap="square" lIns="0" tIns="0" rIns="0" bIns="0" rtlCol="0" anchor="t">
            <a:normAutofit/>
          </a:bodyPr>
          <a:lstStyle/>
          <a:p>
            <a:r>
              <a:rPr lang="en-US" sz="1125" b="1" dirty="0"/>
              <a:t>Zand erin, zand eruit</a:t>
            </a:r>
            <a:endParaRPr lang="en-US" sz="1125" dirty="0"/>
          </a:p>
        </p:txBody>
      </p:sp>
      <p:sp>
        <p:nvSpPr>
          <p:cNvPr id="16" name="Text 12"/>
          <p:cNvSpPr txBox="1"/>
          <p:nvPr/>
        </p:nvSpPr>
        <p:spPr>
          <a:xfrm>
            <a:off x="2294686" y="3586734"/>
            <a:ext cx="1128827" cy="480060"/>
          </a:xfrm>
          <a:prstGeom prst="rect">
            <a:avLst/>
          </a:prstGeom>
          <a:noFill/>
          <a:ln/>
        </p:spPr>
        <p:txBody>
          <a:bodyPr wrap="square" lIns="0" tIns="0" rIns="0" bIns="0" rtlCol="0" anchor="t"/>
          <a:lstStyle/>
          <a:p>
            <a:r>
              <a:rPr lang="en-US" sz="975" dirty="0">
                <a:solidFill>
                  <a:schemeClr val="accent5"/>
                </a:solidFill>
              </a:rPr>
              <a:t>Heel veel ritjes</a:t>
            </a:r>
            <a:endParaRPr lang="en-US" sz="975" dirty="0"/>
          </a:p>
        </p:txBody>
      </p:sp>
      <p:sp>
        <p:nvSpPr>
          <p:cNvPr id="17" name="pijl"/>
          <p:cNvSpPr/>
          <p:nvPr/>
        </p:nvSpPr>
        <p:spPr>
          <a:xfrm>
            <a:off x="3629254" y="3154680"/>
            <a:ext cx="171450" cy="240030"/>
          </a:xfrm>
          <a:prstGeom prst="rightArrow">
            <a:avLst/>
          </a:prstGeom>
          <a:solidFill>
            <a:schemeClr val="accent3"/>
          </a:solidFill>
          <a:ln w="12700">
            <a:solidFill>
              <a:schemeClr val="accent3"/>
            </a:solidFill>
            <a:prstDash val="solid"/>
          </a:ln>
        </p:spPr>
        <p:txBody>
          <a:bodyPr/>
          <a:lstStyle/>
          <a:p>
            <a:endParaRPr lang="nl-NL" sz="1350"/>
          </a:p>
        </p:txBody>
      </p:sp>
      <p:sp>
        <p:nvSpPr>
          <p:cNvPr id="18" name="Riool en kabels"/>
          <p:cNvSpPr/>
          <p:nvPr/>
        </p:nvSpPr>
        <p:spPr>
          <a:xfrm>
            <a:off x="3834994" y="2434590"/>
            <a:ext cx="1471727" cy="1680210"/>
          </a:xfrm>
          <a:prstGeom prst="roundRect">
            <a:avLst>
              <a:gd name="adj" fmla="val 8388"/>
            </a:avLst>
          </a:prstGeom>
          <a:solidFill>
            <a:schemeClr val="bg2"/>
          </a:solidFill>
          <a:ln w="9525">
            <a:solidFill>
              <a:schemeClr val="bg2"/>
            </a:solidFill>
            <a:prstDash val="solid"/>
          </a:ln>
          <a:effectLst>
            <a:outerShdw blurRad="101600" dist="25400" dir="5400000" algn="bl" rotWithShape="0">
              <a:srgbClr val="000000">
                <a:alpha val="14000"/>
              </a:srgbClr>
            </a:outerShdw>
          </a:effectLst>
        </p:spPr>
        <p:txBody>
          <a:bodyPr/>
          <a:lstStyle/>
          <a:p>
            <a:endParaRPr lang="nl-NL" sz="1350"/>
          </a:p>
        </p:txBody>
      </p:sp>
      <p:sp>
        <p:nvSpPr>
          <p:cNvPr id="19" name="Riool en kabels cirkel"/>
          <p:cNvSpPr/>
          <p:nvPr/>
        </p:nvSpPr>
        <p:spPr>
          <a:xfrm>
            <a:off x="4006444" y="2606040"/>
            <a:ext cx="548640" cy="548640"/>
          </a:xfrm>
          <a:prstGeom prst="ellipse">
            <a:avLst/>
          </a:prstGeom>
          <a:solidFill>
            <a:schemeClr val="accent1"/>
          </a:solidFill>
          <a:ln w="12700">
            <a:solidFill>
              <a:schemeClr val="accent1"/>
            </a:solidFill>
            <a:prstDash val="solid"/>
          </a:ln>
        </p:spPr>
        <p:txBody>
          <a:bodyPr/>
          <a:lstStyle/>
          <a:p>
            <a:endParaRPr lang="nl-NL" sz="1350"/>
          </a:p>
        </p:txBody>
      </p:sp>
      <p:pic>
        <p:nvPicPr>
          <p:cNvPr id="20" name="Riool en kabels" descr="preencoded.png"/>
          <p:cNvPicPr>
            <a:picLocks noChangeAspect="1"/>
          </p:cNvPicPr>
          <p:nvPr/>
        </p:nvPicPr>
        <p:blipFill>
          <a:blip r:embed="rId5"/>
          <a:stretch>
            <a:fillRect/>
          </a:stretch>
        </p:blipFill>
        <p:spPr>
          <a:xfrm>
            <a:off x="4138117" y="2737714"/>
            <a:ext cx="285293" cy="285293"/>
          </a:xfrm>
          <a:prstGeom prst="rect">
            <a:avLst/>
          </a:prstGeom>
        </p:spPr>
      </p:pic>
      <p:sp>
        <p:nvSpPr>
          <p:cNvPr id="21" name="Text 16"/>
          <p:cNvSpPr txBox="1"/>
          <p:nvPr/>
        </p:nvSpPr>
        <p:spPr>
          <a:xfrm>
            <a:off x="4792370" y="2606040"/>
            <a:ext cx="342900" cy="548640"/>
          </a:xfrm>
          <a:prstGeom prst="rect">
            <a:avLst/>
          </a:prstGeom>
          <a:noFill/>
          <a:ln/>
        </p:spPr>
        <p:txBody>
          <a:bodyPr wrap="square" lIns="0" tIns="0" rIns="0" bIns="0" rtlCol="0" anchor="ctr"/>
          <a:lstStyle/>
          <a:p>
            <a:pPr algn="r"/>
            <a:r>
              <a:rPr lang="en-US" sz="2250" b="1" dirty="0">
                <a:solidFill>
                  <a:schemeClr val="accent3"/>
                </a:solidFill>
                <a:latin typeface="+mj-lt" pitchFamily="34" charset="0"/>
                <a:ea typeface="+mj-lt" pitchFamily="34" charset="-122"/>
                <a:cs typeface="+mj-lt" pitchFamily="34" charset="-120"/>
              </a:rPr>
              <a:t>3</a:t>
            </a:r>
            <a:endParaRPr lang="en-US" sz="2250" dirty="0"/>
          </a:p>
        </p:txBody>
      </p:sp>
      <p:sp>
        <p:nvSpPr>
          <p:cNvPr id="22" name="Text 17"/>
          <p:cNvSpPr txBox="1"/>
          <p:nvPr/>
        </p:nvSpPr>
        <p:spPr>
          <a:xfrm>
            <a:off x="3972154" y="3257550"/>
            <a:ext cx="1197407" cy="342900"/>
          </a:xfrm>
          <a:prstGeom prst="rect">
            <a:avLst/>
          </a:prstGeom>
          <a:noFill/>
          <a:ln/>
        </p:spPr>
        <p:txBody>
          <a:bodyPr wrap="square" lIns="0" tIns="0" rIns="0" bIns="0" rtlCol="0" anchor="t">
            <a:normAutofit/>
          </a:bodyPr>
          <a:lstStyle/>
          <a:p>
            <a:r>
              <a:rPr lang="en-US" sz="1125" b="1" dirty="0"/>
              <a:t>Riool en kabels</a:t>
            </a:r>
            <a:endParaRPr lang="en-US" sz="1125" dirty="0"/>
          </a:p>
        </p:txBody>
      </p:sp>
      <p:sp>
        <p:nvSpPr>
          <p:cNvPr id="23" name="Text 18"/>
          <p:cNvSpPr txBox="1"/>
          <p:nvPr/>
        </p:nvSpPr>
        <p:spPr>
          <a:xfrm>
            <a:off x="4006444" y="3586734"/>
            <a:ext cx="1128827" cy="480060"/>
          </a:xfrm>
          <a:prstGeom prst="rect">
            <a:avLst/>
          </a:prstGeom>
          <a:noFill/>
          <a:ln/>
        </p:spPr>
        <p:txBody>
          <a:bodyPr wrap="square" lIns="0" tIns="0" rIns="0" bIns="0" rtlCol="0" anchor="t"/>
          <a:lstStyle/>
          <a:p>
            <a:r>
              <a:rPr lang="en-US" sz="975" dirty="0">
                <a:solidFill>
                  <a:schemeClr val="accent5"/>
                </a:solidFill>
              </a:rPr>
              <a:t>Alles onder de grond</a:t>
            </a:r>
            <a:endParaRPr lang="en-US" sz="975" dirty="0"/>
          </a:p>
        </p:txBody>
      </p:sp>
      <p:sp>
        <p:nvSpPr>
          <p:cNvPr id="24" name="pijl"/>
          <p:cNvSpPr/>
          <p:nvPr/>
        </p:nvSpPr>
        <p:spPr>
          <a:xfrm>
            <a:off x="5341010" y="3154680"/>
            <a:ext cx="171450" cy="240030"/>
          </a:xfrm>
          <a:prstGeom prst="rightArrow">
            <a:avLst/>
          </a:prstGeom>
          <a:solidFill>
            <a:schemeClr val="accent3"/>
          </a:solidFill>
          <a:ln w="12700">
            <a:solidFill>
              <a:schemeClr val="accent3"/>
            </a:solidFill>
            <a:prstDash val="solid"/>
          </a:ln>
        </p:spPr>
        <p:txBody>
          <a:bodyPr/>
          <a:lstStyle/>
          <a:p>
            <a:endParaRPr lang="nl-NL" sz="1350"/>
          </a:p>
        </p:txBody>
      </p:sp>
      <p:sp>
        <p:nvSpPr>
          <p:cNvPr id="25" name="Wegen"/>
          <p:cNvSpPr/>
          <p:nvPr/>
        </p:nvSpPr>
        <p:spPr>
          <a:xfrm>
            <a:off x="5546750" y="2434590"/>
            <a:ext cx="1471727" cy="1680210"/>
          </a:xfrm>
          <a:prstGeom prst="roundRect">
            <a:avLst>
              <a:gd name="adj" fmla="val 8388"/>
            </a:avLst>
          </a:prstGeom>
          <a:solidFill>
            <a:schemeClr val="bg2"/>
          </a:solidFill>
          <a:ln w="9525">
            <a:solidFill>
              <a:schemeClr val="bg2"/>
            </a:solidFill>
            <a:prstDash val="solid"/>
          </a:ln>
          <a:effectLst>
            <a:outerShdw blurRad="101600" dist="25400" dir="5400000" algn="bl" rotWithShape="0">
              <a:srgbClr val="000000">
                <a:alpha val="14000"/>
              </a:srgbClr>
            </a:outerShdw>
          </a:effectLst>
        </p:spPr>
        <p:txBody>
          <a:bodyPr/>
          <a:lstStyle/>
          <a:p>
            <a:endParaRPr lang="nl-NL" sz="1350"/>
          </a:p>
        </p:txBody>
      </p:sp>
      <p:sp>
        <p:nvSpPr>
          <p:cNvPr id="26" name="Wegen cirkel"/>
          <p:cNvSpPr/>
          <p:nvPr/>
        </p:nvSpPr>
        <p:spPr>
          <a:xfrm>
            <a:off x="5718200" y="2606040"/>
            <a:ext cx="548640" cy="548640"/>
          </a:xfrm>
          <a:prstGeom prst="ellipse">
            <a:avLst/>
          </a:prstGeom>
          <a:solidFill>
            <a:schemeClr val="accent1"/>
          </a:solidFill>
          <a:ln w="12700">
            <a:solidFill>
              <a:schemeClr val="accent1"/>
            </a:solidFill>
            <a:prstDash val="solid"/>
          </a:ln>
        </p:spPr>
        <p:txBody>
          <a:bodyPr/>
          <a:lstStyle/>
          <a:p>
            <a:endParaRPr lang="nl-NL" sz="1350"/>
          </a:p>
        </p:txBody>
      </p:sp>
      <p:pic>
        <p:nvPicPr>
          <p:cNvPr id="27" name="Wegen" descr="preencoded.png"/>
          <p:cNvPicPr>
            <a:picLocks noChangeAspect="1"/>
          </p:cNvPicPr>
          <p:nvPr/>
        </p:nvPicPr>
        <p:blipFill>
          <a:blip r:embed="rId6"/>
          <a:stretch>
            <a:fillRect/>
          </a:stretch>
        </p:blipFill>
        <p:spPr>
          <a:xfrm>
            <a:off x="5849874" y="2737714"/>
            <a:ext cx="285293" cy="285293"/>
          </a:xfrm>
          <a:prstGeom prst="rect">
            <a:avLst/>
          </a:prstGeom>
        </p:spPr>
      </p:pic>
      <p:sp>
        <p:nvSpPr>
          <p:cNvPr id="28" name="Text 22"/>
          <p:cNvSpPr txBox="1"/>
          <p:nvPr/>
        </p:nvSpPr>
        <p:spPr>
          <a:xfrm>
            <a:off x="6504128" y="2606040"/>
            <a:ext cx="342900" cy="548640"/>
          </a:xfrm>
          <a:prstGeom prst="rect">
            <a:avLst/>
          </a:prstGeom>
          <a:noFill/>
          <a:ln/>
        </p:spPr>
        <p:txBody>
          <a:bodyPr wrap="square" lIns="0" tIns="0" rIns="0" bIns="0" rtlCol="0" anchor="ctr"/>
          <a:lstStyle/>
          <a:p>
            <a:pPr algn="r"/>
            <a:r>
              <a:rPr lang="en-US" sz="2250" b="1" dirty="0">
                <a:solidFill>
                  <a:schemeClr val="accent3"/>
                </a:solidFill>
                <a:latin typeface="+mj-lt" pitchFamily="34" charset="0"/>
                <a:ea typeface="+mj-lt" pitchFamily="34" charset="-122"/>
                <a:cs typeface="+mj-lt" pitchFamily="34" charset="-120"/>
              </a:rPr>
              <a:t>4</a:t>
            </a:r>
            <a:endParaRPr lang="en-US" sz="2250" dirty="0"/>
          </a:p>
        </p:txBody>
      </p:sp>
      <p:sp>
        <p:nvSpPr>
          <p:cNvPr id="29" name="Text 23"/>
          <p:cNvSpPr txBox="1"/>
          <p:nvPr/>
        </p:nvSpPr>
        <p:spPr>
          <a:xfrm>
            <a:off x="5683910" y="3257550"/>
            <a:ext cx="1197407" cy="342900"/>
          </a:xfrm>
          <a:prstGeom prst="rect">
            <a:avLst/>
          </a:prstGeom>
          <a:noFill/>
          <a:ln/>
        </p:spPr>
        <p:txBody>
          <a:bodyPr wrap="square" lIns="0" tIns="0" rIns="0" bIns="0" rtlCol="0" anchor="t">
            <a:normAutofit/>
          </a:bodyPr>
          <a:lstStyle/>
          <a:p>
            <a:r>
              <a:rPr lang="en-US" sz="1125" b="1" dirty="0"/>
              <a:t>Wegen</a:t>
            </a:r>
            <a:endParaRPr lang="en-US" sz="1125" dirty="0"/>
          </a:p>
        </p:txBody>
      </p:sp>
      <p:sp>
        <p:nvSpPr>
          <p:cNvPr id="30" name="Text 24"/>
          <p:cNvSpPr txBox="1"/>
          <p:nvPr/>
        </p:nvSpPr>
        <p:spPr>
          <a:xfrm>
            <a:off x="5718200" y="3586734"/>
            <a:ext cx="1128827" cy="480060"/>
          </a:xfrm>
          <a:prstGeom prst="rect">
            <a:avLst/>
          </a:prstGeom>
          <a:noFill/>
          <a:ln/>
        </p:spPr>
        <p:txBody>
          <a:bodyPr wrap="square" lIns="0" tIns="0" rIns="0" bIns="0" rtlCol="0" anchor="t"/>
          <a:lstStyle/>
          <a:p>
            <a:r>
              <a:rPr lang="en-US" sz="975" dirty="0">
                <a:solidFill>
                  <a:schemeClr val="accent5"/>
                </a:solidFill>
              </a:rPr>
              <a:t>Bouwwegen en straten</a:t>
            </a:r>
            <a:endParaRPr lang="en-US" sz="975" dirty="0"/>
          </a:p>
        </p:txBody>
      </p:sp>
      <p:sp>
        <p:nvSpPr>
          <p:cNvPr id="31" name="pijl"/>
          <p:cNvSpPr/>
          <p:nvPr/>
        </p:nvSpPr>
        <p:spPr>
          <a:xfrm>
            <a:off x="7052768" y="3154680"/>
            <a:ext cx="171450" cy="240030"/>
          </a:xfrm>
          <a:prstGeom prst="rightArrow">
            <a:avLst/>
          </a:prstGeom>
          <a:solidFill>
            <a:schemeClr val="accent3"/>
          </a:solidFill>
          <a:ln w="12700">
            <a:solidFill>
              <a:schemeClr val="accent3"/>
            </a:solidFill>
            <a:prstDash val="solid"/>
          </a:ln>
        </p:spPr>
        <p:txBody>
          <a:bodyPr/>
          <a:lstStyle/>
          <a:p>
            <a:endParaRPr lang="nl-NL" sz="1350"/>
          </a:p>
        </p:txBody>
      </p:sp>
      <p:sp>
        <p:nvSpPr>
          <p:cNvPr id="32" name="Huizen!"/>
          <p:cNvSpPr/>
          <p:nvPr/>
        </p:nvSpPr>
        <p:spPr>
          <a:xfrm>
            <a:off x="7258507" y="2434590"/>
            <a:ext cx="1471727" cy="1680210"/>
          </a:xfrm>
          <a:prstGeom prst="roundRect">
            <a:avLst>
              <a:gd name="adj" fmla="val 8388"/>
            </a:avLst>
          </a:prstGeom>
          <a:solidFill>
            <a:schemeClr val="bg2"/>
          </a:solidFill>
          <a:ln w="9525">
            <a:solidFill>
              <a:schemeClr val="bg2"/>
            </a:solidFill>
            <a:prstDash val="solid"/>
          </a:ln>
          <a:effectLst>
            <a:outerShdw blurRad="101600" dist="25400" dir="5400000" algn="bl" rotWithShape="0">
              <a:srgbClr val="000000">
                <a:alpha val="14000"/>
              </a:srgbClr>
            </a:outerShdw>
          </a:effectLst>
        </p:spPr>
        <p:txBody>
          <a:bodyPr/>
          <a:lstStyle/>
          <a:p>
            <a:endParaRPr lang="nl-NL" sz="1350"/>
          </a:p>
        </p:txBody>
      </p:sp>
      <p:sp>
        <p:nvSpPr>
          <p:cNvPr id="33" name="Huizen! cirkel"/>
          <p:cNvSpPr/>
          <p:nvPr/>
        </p:nvSpPr>
        <p:spPr>
          <a:xfrm>
            <a:off x="7429958" y="2606040"/>
            <a:ext cx="548640" cy="548640"/>
          </a:xfrm>
          <a:prstGeom prst="ellipse">
            <a:avLst/>
          </a:prstGeom>
          <a:solidFill>
            <a:schemeClr val="accent1"/>
          </a:solidFill>
          <a:ln w="12700">
            <a:solidFill>
              <a:schemeClr val="accent1"/>
            </a:solidFill>
            <a:prstDash val="solid"/>
          </a:ln>
        </p:spPr>
        <p:txBody>
          <a:bodyPr/>
          <a:lstStyle/>
          <a:p>
            <a:endParaRPr lang="nl-NL" sz="1350"/>
          </a:p>
        </p:txBody>
      </p:sp>
      <p:pic>
        <p:nvPicPr>
          <p:cNvPr id="34" name="Huizen!" descr="preencoded.png"/>
          <p:cNvPicPr>
            <a:picLocks noChangeAspect="1"/>
          </p:cNvPicPr>
          <p:nvPr/>
        </p:nvPicPr>
        <p:blipFill>
          <a:blip r:embed="rId7"/>
          <a:stretch>
            <a:fillRect/>
          </a:stretch>
        </p:blipFill>
        <p:spPr>
          <a:xfrm>
            <a:off x="7561630" y="2737714"/>
            <a:ext cx="285293" cy="285293"/>
          </a:xfrm>
          <a:prstGeom prst="rect">
            <a:avLst/>
          </a:prstGeom>
        </p:spPr>
      </p:pic>
      <p:sp>
        <p:nvSpPr>
          <p:cNvPr id="35" name="Text 28"/>
          <p:cNvSpPr txBox="1"/>
          <p:nvPr/>
        </p:nvSpPr>
        <p:spPr>
          <a:xfrm>
            <a:off x="8215884" y="2606040"/>
            <a:ext cx="342900" cy="548640"/>
          </a:xfrm>
          <a:prstGeom prst="rect">
            <a:avLst/>
          </a:prstGeom>
          <a:noFill/>
          <a:ln/>
        </p:spPr>
        <p:txBody>
          <a:bodyPr wrap="square" lIns="0" tIns="0" rIns="0" bIns="0" rtlCol="0" anchor="ctr"/>
          <a:lstStyle/>
          <a:p>
            <a:pPr algn="r"/>
            <a:r>
              <a:rPr lang="en-US" sz="2250" b="1" dirty="0">
                <a:solidFill>
                  <a:schemeClr val="accent3"/>
                </a:solidFill>
                <a:latin typeface="+mj-lt" pitchFamily="34" charset="0"/>
                <a:ea typeface="+mj-lt" pitchFamily="34" charset="-122"/>
                <a:cs typeface="+mj-lt" pitchFamily="34" charset="-120"/>
              </a:rPr>
              <a:t>5</a:t>
            </a:r>
            <a:endParaRPr lang="en-US" sz="2250" dirty="0"/>
          </a:p>
        </p:txBody>
      </p:sp>
      <p:sp>
        <p:nvSpPr>
          <p:cNvPr id="36" name="Text 29"/>
          <p:cNvSpPr txBox="1"/>
          <p:nvPr/>
        </p:nvSpPr>
        <p:spPr>
          <a:xfrm>
            <a:off x="7395667" y="3257550"/>
            <a:ext cx="1197407" cy="342900"/>
          </a:xfrm>
          <a:prstGeom prst="rect">
            <a:avLst/>
          </a:prstGeom>
          <a:noFill/>
          <a:ln/>
        </p:spPr>
        <p:txBody>
          <a:bodyPr wrap="square" lIns="0" tIns="0" rIns="0" bIns="0" rtlCol="0" anchor="t">
            <a:normAutofit/>
          </a:bodyPr>
          <a:lstStyle/>
          <a:p>
            <a:r>
              <a:rPr lang="en-US" sz="1125" b="1" dirty="0"/>
              <a:t>Huizen!</a:t>
            </a:r>
            <a:endParaRPr lang="en-US" sz="1125" dirty="0"/>
          </a:p>
        </p:txBody>
      </p:sp>
      <p:sp>
        <p:nvSpPr>
          <p:cNvPr id="37" name="Text 30"/>
          <p:cNvSpPr txBox="1"/>
          <p:nvPr/>
        </p:nvSpPr>
        <p:spPr>
          <a:xfrm>
            <a:off x="7429957" y="3586734"/>
            <a:ext cx="1128827" cy="480060"/>
          </a:xfrm>
          <a:prstGeom prst="rect">
            <a:avLst/>
          </a:prstGeom>
          <a:noFill/>
          <a:ln/>
        </p:spPr>
        <p:txBody>
          <a:bodyPr wrap="square" lIns="0" tIns="0" rIns="0" bIns="0" rtlCol="0" anchor="t"/>
          <a:lstStyle/>
          <a:p>
            <a:r>
              <a:rPr lang="en-US" sz="975" dirty="0">
                <a:solidFill>
                  <a:schemeClr val="accent5"/>
                </a:solidFill>
              </a:rPr>
              <a:t>Eindelijk, stenen en daken</a:t>
            </a:r>
            <a:endParaRPr lang="en-US" sz="975" dirty="0"/>
          </a:p>
        </p:txBody>
      </p:sp>
      <p:sp>
        <p:nvSpPr>
          <p:cNvPr id="38" name="duur"/>
          <p:cNvSpPr/>
          <p:nvPr/>
        </p:nvSpPr>
        <p:spPr>
          <a:xfrm>
            <a:off x="411480" y="4354830"/>
            <a:ext cx="8318754" cy="925830"/>
          </a:xfrm>
          <a:prstGeom prst="roundRect">
            <a:avLst>
              <a:gd name="adj" fmla="val 13333"/>
            </a:avLst>
          </a:prstGeom>
          <a:solidFill>
            <a:schemeClr val="tx2"/>
          </a:solidFill>
          <a:ln w="9525">
            <a:solidFill>
              <a:schemeClr val="tx2"/>
            </a:solidFill>
            <a:prstDash val="solid"/>
          </a:ln>
        </p:spPr>
        <p:txBody>
          <a:bodyPr/>
          <a:lstStyle/>
          <a:p>
            <a:endParaRPr lang="nl-NL" sz="1350"/>
          </a:p>
        </p:txBody>
      </p:sp>
      <p:sp>
        <p:nvSpPr>
          <p:cNvPr id="39" name="Text 32"/>
          <p:cNvSpPr txBox="1"/>
          <p:nvPr/>
        </p:nvSpPr>
        <p:spPr>
          <a:xfrm>
            <a:off x="651510" y="4389120"/>
            <a:ext cx="2057400" cy="857250"/>
          </a:xfrm>
          <a:prstGeom prst="rect">
            <a:avLst/>
          </a:prstGeom>
          <a:noFill/>
          <a:ln/>
        </p:spPr>
        <p:txBody>
          <a:bodyPr wrap="square" lIns="0" tIns="0" rIns="0" bIns="0" rtlCol="0" anchor="ctr"/>
          <a:lstStyle/>
          <a:p>
            <a:r>
              <a:rPr lang="en-US" sz="3600" b="1" dirty="0">
                <a:solidFill>
                  <a:schemeClr val="accent1"/>
                </a:solidFill>
                <a:latin typeface="+mj-lt" pitchFamily="34" charset="0"/>
                <a:ea typeface="+mj-lt" pitchFamily="34" charset="-122"/>
                <a:cs typeface="+mj-lt" pitchFamily="34" charset="-120"/>
              </a:rPr>
              <a:t>± 5 jaar</a:t>
            </a:r>
            <a:endParaRPr lang="en-US" sz="3600" dirty="0"/>
          </a:p>
        </p:txBody>
      </p:sp>
      <p:sp>
        <p:nvSpPr>
          <p:cNvPr id="40" name="Text 33"/>
          <p:cNvSpPr txBox="1"/>
          <p:nvPr/>
        </p:nvSpPr>
        <p:spPr>
          <a:xfrm>
            <a:off x="2743200" y="4389120"/>
            <a:ext cx="5829300" cy="857250"/>
          </a:xfrm>
          <a:prstGeom prst="rect">
            <a:avLst/>
          </a:prstGeom>
          <a:noFill/>
          <a:ln/>
        </p:spPr>
        <p:txBody>
          <a:bodyPr wrap="square" lIns="0" tIns="0" rIns="0" bIns="0" rtlCol="0" anchor="ctr"/>
          <a:lstStyle/>
          <a:p>
            <a:r>
              <a:rPr lang="en-US" sz="1350" dirty="0">
                <a:solidFill>
                  <a:schemeClr val="bg1"/>
                </a:solidFill>
              </a:rPr>
              <a:t>Zo lang duurt het. Een kleuter van nu fietst tegen die tijd zelf langs de bouwplaats naar school.</a:t>
            </a:r>
            <a:endParaRPr lang="en-US" sz="1350" dirty="0"/>
          </a:p>
        </p:txBody>
      </p:sp>
      <p:sp>
        <p:nvSpPr>
          <p:cNvPr id="41" name="Slide Number Placeholder 0"/>
          <p:cNvSpPr>
            <a:spLocks noGrp="1"/>
          </p:cNvSpPr>
          <p:nvPr>
            <p:ph type="sldNum" sz="quarter" idx="4294967295"/>
          </p:nvPr>
        </p:nvSpPr>
        <p:spPr>
          <a:xfrm>
            <a:off x="8387334" y="5644134"/>
            <a:ext cx="342900" cy="205740"/>
          </a:xfrm>
          <a:prstGeom prst="rect">
            <a:avLst/>
          </a:prstGeom>
          <a:extLst>
            <a:ext uri="{C572A759-6A51-4108-AA02-DFA0A04FC94B}">
              <ma14:wrappingTextBoxFlag xmlns="" xmlns:ma14="http://schemas.microsoft.com/office/mac/drawingml/2011/main" val="0"/>
            </a:ext>
          </a:extLst>
        </p:spPr>
        <p:txBody>
          <a:bodyPr/>
          <a:lstStyle>
            <a:lvl1pPr>
              <a:defRPr sz="750">
                <a:solidFill>
                  <a:schemeClr val="accent3"/>
                </a:solidFill>
              </a:defRPr>
            </a:lvl1pPr>
          </a:lstStyle>
          <a:p>
            <a:pPr algn="r"/>
            <a:fld id="{F7021451-1387-4CA6-816F-3879F97B5CBC}" type="slidenum">
              <a:rPr lang="en-US" b="0"/>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luchtfoto bouwlocatie" descr="/home/claude/work/in/u/ppt/media/image2.jpg"/>
          <p:cNvPicPr>
            <a:picLocks noChangeAspect="1"/>
          </p:cNvPicPr>
          <p:nvPr/>
        </p:nvPicPr>
        <p:blipFill>
          <a:blip r:embed="rId3"/>
          <a:stretch>
            <a:fillRect/>
          </a:stretch>
        </p:blipFill>
        <p:spPr>
          <a:xfrm>
            <a:off x="1" y="459487"/>
            <a:ext cx="9143771" cy="5714771"/>
          </a:xfrm>
          <a:prstGeom prst="rect">
            <a:avLst/>
          </a:prstGeom>
        </p:spPr>
      </p:pic>
      <p:sp>
        <p:nvSpPr>
          <p:cNvPr id="3" name="bijschrift"/>
          <p:cNvSpPr/>
          <p:nvPr/>
        </p:nvSpPr>
        <p:spPr>
          <a:xfrm>
            <a:off x="342900" y="4217670"/>
            <a:ext cx="3703320" cy="1440180"/>
          </a:xfrm>
          <a:prstGeom prst="roundRect">
            <a:avLst>
              <a:gd name="adj" fmla="val 8571"/>
            </a:avLst>
          </a:prstGeom>
          <a:solidFill>
            <a:schemeClr val="tx2"/>
          </a:solidFill>
          <a:ln w="9525">
            <a:solidFill>
              <a:schemeClr val="tx2"/>
            </a:solidFill>
            <a:prstDash val="solid"/>
          </a:ln>
          <a:effectLst>
            <a:outerShdw blurRad="101600" dist="25400" dir="5400000" algn="bl" rotWithShape="0">
              <a:srgbClr val="000000">
                <a:alpha val="14000"/>
              </a:srgbClr>
            </a:outerShdw>
          </a:effectLst>
        </p:spPr>
        <p:txBody>
          <a:bodyPr/>
          <a:lstStyle/>
          <a:p>
            <a:endParaRPr lang="nl-NL" sz="1350"/>
          </a:p>
        </p:txBody>
      </p:sp>
      <p:sp>
        <p:nvSpPr>
          <p:cNvPr id="4" name="Text 1"/>
          <p:cNvSpPr txBox="1"/>
          <p:nvPr/>
        </p:nvSpPr>
        <p:spPr>
          <a:xfrm>
            <a:off x="548640" y="4389120"/>
            <a:ext cx="3291840" cy="651510"/>
          </a:xfrm>
          <a:prstGeom prst="rect">
            <a:avLst/>
          </a:prstGeom>
          <a:noFill/>
          <a:ln/>
        </p:spPr>
        <p:txBody>
          <a:bodyPr wrap="square" lIns="0" tIns="0" rIns="0" bIns="0" rtlCol="0" anchor="t">
            <a:normAutofit/>
          </a:bodyPr>
          <a:lstStyle/>
          <a:p>
            <a:r>
              <a:rPr lang="en-US" sz="1950" b="1" dirty="0">
                <a:solidFill>
                  <a:schemeClr val="bg1"/>
                </a:solidFill>
                <a:latin typeface="+mj-lt" pitchFamily="34" charset="0"/>
                <a:ea typeface="+mj-lt" pitchFamily="34" charset="-122"/>
                <a:cs typeface="+mj-lt" pitchFamily="34" charset="-120"/>
              </a:rPr>
              <a:t>Gezellig druk. Vijf jaar lang.</a:t>
            </a:r>
            <a:endParaRPr lang="en-US" sz="1950" dirty="0"/>
          </a:p>
        </p:txBody>
      </p:sp>
      <p:sp>
        <p:nvSpPr>
          <p:cNvPr id="5" name="Text 2"/>
          <p:cNvSpPr txBox="1"/>
          <p:nvPr/>
        </p:nvSpPr>
        <p:spPr>
          <a:xfrm>
            <a:off x="548640" y="5040630"/>
            <a:ext cx="3291840" cy="480060"/>
          </a:xfrm>
          <a:prstGeom prst="rect">
            <a:avLst/>
          </a:prstGeom>
          <a:noFill/>
          <a:ln/>
        </p:spPr>
        <p:txBody>
          <a:bodyPr wrap="square" lIns="0" tIns="0" rIns="0" bIns="0" rtlCol="0" anchor="t"/>
          <a:lstStyle/>
          <a:p>
            <a:r>
              <a:rPr lang="en-US" sz="1050" dirty="0">
                <a:solidFill>
                  <a:schemeClr val="accent6"/>
                </a:solidFill>
              </a:rPr>
              <a:t>Kranen, zandwagens en betonmixers. Geen dagje, maar elke werkdag.</a:t>
            </a:r>
            <a:endParaRPr lang="en-US" sz="1050" dirty="0"/>
          </a:p>
        </p:txBody>
      </p:sp>
      <p:sp>
        <p:nvSpPr>
          <p:cNvPr id="6" name="fotocredit"/>
          <p:cNvSpPr/>
          <p:nvPr/>
        </p:nvSpPr>
        <p:spPr>
          <a:xfrm>
            <a:off x="5989091" y="5678424"/>
            <a:ext cx="3017520" cy="219456"/>
          </a:xfrm>
          <a:prstGeom prst="roundRect">
            <a:avLst>
              <a:gd name="adj" fmla="val 15625"/>
            </a:avLst>
          </a:prstGeom>
          <a:solidFill>
            <a:schemeClr val="tx2"/>
          </a:solidFill>
          <a:ln w="9525">
            <a:solidFill>
              <a:schemeClr val="tx2"/>
            </a:solidFill>
            <a:prstDash val="solid"/>
          </a:ln>
        </p:spPr>
        <p:txBody>
          <a:bodyPr/>
          <a:lstStyle/>
          <a:p>
            <a:endParaRPr lang="nl-NL" sz="1350"/>
          </a:p>
        </p:txBody>
      </p:sp>
      <p:sp>
        <p:nvSpPr>
          <p:cNvPr id="7" name="Text 4"/>
          <p:cNvSpPr txBox="1"/>
          <p:nvPr/>
        </p:nvSpPr>
        <p:spPr>
          <a:xfrm>
            <a:off x="6057671" y="5692140"/>
            <a:ext cx="2880360" cy="192024"/>
          </a:xfrm>
          <a:prstGeom prst="rect">
            <a:avLst/>
          </a:prstGeom>
          <a:noFill/>
          <a:ln/>
        </p:spPr>
        <p:txBody>
          <a:bodyPr wrap="square" lIns="0" tIns="0" rIns="0" bIns="0" rtlCol="0" anchor="ctr"/>
          <a:lstStyle/>
          <a:p>
            <a:pPr algn="r"/>
            <a:r>
              <a:rPr lang="en-US" sz="750" dirty="0">
                <a:solidFill>
                  <a:schemeClr val="accent6"/>
                </a:solidFill>
              </a:rPr>
              <a:t>Illustratie: vergelijkbare nieuwbouwlocatie elders</a:t>
            </a:r>
            <a:endParaRPr lang="en-US" sz="7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11480" y="1117854"/>
            <a:ext cx="8318754" cy="685800"/>
          </a:xfrm>
          <a:prstGeom prst="rect">
            <a:avLst/>
          </a:prstGeom>
          <a:noFill/>
          <a:ln/>
        </p:spPr>
        <p:txBody>
          <a:bodyPr vert="horz" wrap="square" lIns="0" tIns="0" rIns="0" bIns="0" rtlCol="0" anchor="ctr">
            <a:normAutofit/>
          </a:bodyPr>
          <a:lstStyle/>
          <a:p>
            <a:r>
              <a:rPr lang="en-US" dirty="0"/>
              <a:t>De vrachtwagen-hitparade</a:t>
            </a:r>
          </a:p>
        </p:txBody>
      </p:sp>
      <p:graphicFrame>
        <p:nvGraphicFramePr>
          <p:cNvPr id="3" name="Chart 0"/>
          <p:cNvGraphicFramePr/>
          <p:nvPr/>
        </p:nvGraphicFramePr>
        <p:xfrm>
          <a:off x="308610" y="1851660"/>
          <a:ext cx="5143500" cy="3497580"/>
        </p:xfrm>
        <a:graphic>
          <a:graphicData uri="http://schemas.openxmlformats.org/drawingml/2006/chart">
            <c:chart xmlns:c="http://schemas.openxmlformats.org/drawingml/2006/chart" xmlns:r="http://schemas.openxmlformats.org/officeDocument/2006/relationships" r:id="rId3"/>
          </a:graphicData>
        </a:graphic>
      </p:graphicFrame>
      <p:sp>
        <p:nvSpPr>
          <p:cNvPr id="4" name="kaart Jaar 1 en 2: ± 30 per dag"/>
          <p:cNvSpPr/>
          <p:nvPr/>
        </p:nvSpPr>
        <p:spPr>
          <a:xfrm>
            <a:off x="5692140" y="1920240"/>
            <a:ext cx="3038094" cy="720090"/>
          </a:xfrm>
          <a:prstGeom prst="roundRect">
            <a:avLst>
              <a:gd name="adj" fmla="val 17143"/>
            </a:avLst>
          </a:prstGeom>
          <a:solidFill>
            <a:schemeClr val="bg2"/>
          </a:solidFill>
          <a:ln w="9525">
            <a:solidFill>
              <a:schemeClr val="bg2"/>
            </a:solidFill>
            <a:prstDash val="solid"/>
          </a:ln>
        </p:spPr>
        <p:txBody>
          <a:bodyPr/>
          <a:lstStyle/>
          <a:p>
            <a:endParaRPr lang="nl-NL" sz="1350"/>
          </a:p>
        </p:txBody>
      </p:sp>
      <p:sp>
        <p:nvSpPr>
          <p:cNvPr id="5" name="Text 2"/>
          <p:cNvSpPr txBox="1"/>
          <p:nvPr/>
        </p:nvSpPr>
        <p:spPr>
          <a:xfrm>
            <a:off x="5829300" y="1975104"/>
            <a:ext cx="2777490" cy="274320"/>
          </a:xfrm>
          <a:prstGeom prst="rect">
            <a:avLst/>
          </a:prstGeom>
          <a:noFill/>
          <a:ln/>
        </p:spPr>
        <p:txBody>
          <a:bodyPr wrap="square" lIns="0" tIns="0" rIns="0" bIns="0" rtlCol="0" anchor="t"/>
          <a:lstStyle/>
          <a:p>
            <a:r>
              <a:rPr lang="en-US" sz="1125" b="1" dirty="0"/>
              <a:t>Jaar 1 en 2: ± 30 per dag</a:t>
            </a:r>
            <a:endParaRPr lang="en-US" sz="1125" dirty="0"/>
          </a:p>
        </p:txBody>
      </p:sp>
      <p:sp>
        <p:nvSpPr>
          <p:cNvPr id="6" name="Text 3"/>
          <p:cNvSpPr txBox="1"/>
          <p:nvPr/>
        </p:nvSpPr>
        <p:spPr>
          <a:xfrm>
            <a:off x="5829300" y="2235708"/>
            <a:ext cx="2777490" cy="377190"/>
          </a:xfrm>
          <a:prstGeom prst="rect">
            <a:avLst/>
          </a:prstGeom>
          <a:noFill/>
          <a:ln/>
        </p:spPr>
        <p:txBody>
          <a:bodyPr wrap="square" lIns="0" tIns="0" rIns="0" bIns="0" rtlCol="0" anchor="t"/>
          <a:lstStyle/>
          <a:p>
            <a:r>
              <a:rPr lang="en-US" sz="975" dirty="0">
                <a:solidFill>
                  <a:schemeClr val="accent5"/>
                </a:solidFill>
              </a:rPr>
              <a:t>Grondwerk, riool, start bouw. Topdrukte!</a:t>
            </a:r>
            <a:endParaRPr lang="en-US" sz="975" dirty="0"/>
          </a:p>
        </p:txBody>
      </p:sp>
      <p:sp>
        <p:nvSpPr>
          <p:cNvPr id="7" name="kaart Jaar 3 en 4: ± 24 per dag"/>
          <p:cNvSpPr/>
          <p:nvPr/>
        </p:nvSpPr>
        <p:spPr>
          <a:xfrm>
            <a:off x="5692140" y="2763774"/>
            <a:ext cx="3038094" cy="720090"/>
          </a:xfrm>
          <a:prstGeom prst="roundRect">
            <a:avLst>
              <a:gd name="adj" fmla="val 17143"/>
            </a:avLst>
          </a:prstGeom>
          <a:solidFill>
            <a:schemeClr val="bg2"/>
          </a:solidFill>
          <a:ln w="9525">
            <a:solidFill>
              <a:schemeClr val="bg2"/>
            </a:solidFill>
            <a:prstDash val="solid"/>
          </a:ln>
        </p:spPr>
        <p:txBody>
          <a:bodyPr/>
          <a:lstStyle/>
          <a:p>
            <a:endParaRPr lang="nl-NL" sz="1350"/>
          </a:p>
        </p:txBody>
      </p:sp>
      <p:sp>
        <p:nvSpPr>
          <p:cNvPr id="8" name="Text 5"/>
          <p:cNvSpPr txBox="1"/>
          <p:nvPr/>
        </p:nvSpPr>
        <p:spPr>
          <a:xfrm>
            <a:off x="5829300" y="2818638"/>
            <a:ext cx="2777490" cy="274320"/>
          </a:xfrm>
          <a:prstGeom prst="rect">
            <a:avLst/>
          </a:prstGeom>
          <a:noFill/>
          <a:ln/>
        </p:spPr>
        <p:txBody>
          <a:bodyPr wrap="square" lIns="0" tIns="0" rIns="0" bIns="0" rtlCol="0" anchor="t"/>
          <a:lstStyle/>
          <a:p>
            <a:r>
              <a:rPr lang="en-US" sz="1125" b="1" dirty="0"/>
              <a:t>Jaar 3 en 4: ± 24 per dag</a:t>
            </a:r>
            <a:endParaRPr lang="en-US" sz="1125" dirty="0"/>
          </a:p>
        </p:txBody>
      </p:sp>
      <p:sp>
        <p:nvSpPr>
          <p:cNvPr id="9" name="Text 6"/>
          <p:cNvSpPr txBox="1"/>
          <p:nvPr/>
        </p:nvSpPr>
        <p:spPr>
          <a:xfrm>
            <a:off x="5829300" y="3079242"/>
            <a:ext cx="2777490" cy="377190"/>
          </a:xfrm>
          <a:prstGeom prst="rect">
            <a:avLst/>
          </a:prstGeom>
          <a:noFill/>
          <a:ln/>
        </p:spPr>
        <p:txBody>
          <a:bodyPr wrap="square" lIns="0" tIns="0" rIns="0" bIns="0" rtlCol="0" anchor="t"/>
          <a:lstStyle/>
          <a:p>
            <a:r>
              <a:rPr lang="en-US" sz="975" dirty="0">
                <a:solidFill>
                  <a:schemeClr val="accent5"/>
                </a:solidFill>
              </a:rPr>
              <a:t>De huizen gaan omhoog</a:t>
            </a:r>
            <a:endParaRPr lang="en-US" sz="975" dirty="0"/>
          </a:p>
        </p:txBody>
      </p:sp>
      <p:sp>
        <p:nvSpPr>
          <p:cNvPr id="10" name="kaart Jaar 5: ± 12 per dag"/>
          <p:cNvSpPr/>
          <p:nvPr/>
        </p:nvSpPr>
        <p:spPr>
          <a:xfrm>
            <a:off x="5692140" y="3607308"/>
            <a:ext cx="3038094" cy="720090"/>
          </a:xfrm>
          <a:prstGeom prst="roundRect">
            <a:avLst>
              <a:gd name="adj" fmla="val 17143"/>
            </a:avLst>
          </a:prstGeom>
          <a:solidFill>
            <a:schemeClr val="bg2"/>
          </a:solidFill>
          <a:ln w="9525">
            <a:solidFill>
              <a:schemeClr val="bg2"/>
            </a:solidFill>
            <a:prstDash val="solid"/>
          </a:ln>
        </p:spPr>
        <p:txBody>
          <a:bodyPr/>
          <a:lstStyle/>
          <a:p>
            <a:endParaRPr lang="nl-NL" sz="1350"/>
          </a:p>
        </p:txBody>
      </p:sp>
      <p:sp>
        <p:nvSpPr>
          <p:cNvPr id="11" name="Text 8"/>
          <p:cNvSpPr txBox="1"/>
          <p:nvPr/>
        </p:nvSpPr>
        <p:spPr>
          <a:xfrm>
            <a:off x="5829300" y="3662172"/>
            <a:ext cx="2777490" cy="274320"/>
          </a:xfrm>
          <a:prstGeom prst="rect">
            <a:avLst/>
          </a:prstGeom>
          <a:noFill/>
          <a:ln/>
        </p:spPr>
        <p:txBody>
          <a:bodyPr wrap="square" lIns="0" tIns="0" rIns="0" bIns="0" rtlCol="0" anchor="t"/>
          <a:lstStyle/>
          <a:p>
            <a:r>
              <a:rPr lang="en-US" sz="1125" b="1" dirty="0"/>
              <a:t>Jaar 5: ± 12 per dag</a:t>
            </a:r>
            <a:endParaRPr lang="en-US" sz="1125" dirty="0"/>
          </a:p>
        </p:txBody>
      </p:sp>
      <p:sp>
        <p:nvSpPr>
          <p:cNvPr id="12" name="Text 9"/>
          <p:cNvSpPr txBox="1"/>
          <p:nvPr/>
        </p:nvSpPr>
        <p:spPr>
          <a:xfrm>
            <a:off x="5829300" y="3922776"/>
            <a:ext cx="2777490" cy="377190"/>
          </a:xfrm>
          <a:prstGeom prst="rect">
            <a:avLst/>
          </a:prstGeom>
          <a:noFill/>
          <a:ln/>
        </p:spPr>
        <p:txBody>
          <a:bodyPr wrap="square" lIns="0" tIns="0" rIns="0" bIns="0" rtlCol="0" anchor="t"/>
          <a:lstStyle/>
          <a:p>
            <a:r>
              <a:rPr lang="en-US" sz="975" dirty="0">
                <a:solidFill>
                  <a:schemeClr val="accent5"/>
                </a:solidFill>
              </a:rPr>
              <a:t>De laatste loodjes</a:t>
            </a:r>
            <a:endParaRPr lang="en-US" sz="975" dirty="0"/>
          </a:p>
        </p:txBody>
      </p:sp>
      <p:sp>
        <p:nvSpPr>
          <p:cNvPr id="13" name="kaart Totaal: 30.000"/>
          <p:cNvSpPr/>
          <p:nvPr/>
        </p:nvSpPr>
        <p:spPr>
          <a:xfrm>
            <a:off x="5692140" y="4450842"/>
            <a:ext cx="3038094" cy="720090"/>
          </a:xfrm>
          <a:prstGeom prst="roundRect">
            <a:avLst>
              <a:gd name="adj" fmla="val 17143"/>
            </a:avLst>
          </a:prstGeom>
          <a:solidFill>
            <a:schemeClr val="accent1"/>
          </a:solidFill>
          <a:ln w="9525">
            <a:solidFill>
              <a:schemeClr val="accent1"/>
            </a:solidFill>
            <a:prstDash val="solid"/>
          </a:ln>
        </p:spPr>
        <p:txBody>
          <a:bodyPr/>
          <a:lstStyle/>
          <a:p>
            <a:endParaRPr lang="nl-NL" sz="1350"/>
          </a:p>
        </p:txBody>
      </p:sp>
      <p:sp>
        <p:nvSpPr>
          <p:cNvPr id="14" name="Text 11"/>
          <p:cNvSpPr txBox="1"/>
          <p:nvPr/>
        </p:nvSpPr>
        <p:spPr>
          <a:xfrm>
            <a:off x="5829300" y="4505706"/>
            <a:ext cx="2777490" cy="274320"/>
          </a:xfrm>
          <a:prstGeom prst="rect">
            <a:avLst/>
          </a:prstGeom>
          <a:noFill/>
          <a:ln/>
        </p:spPr>
        <p:txBody>
          <a:bodyPr wrap="square" lIns="0" tIns="0" rIns="0" bIns="0" rtlCol="0" anchor="t"/>
          <a:lstStyle/>
          <a:p>
            <a:r>
              <a:rPr lang="en-US" sz="1125" b="1" dirty="0">
                <a:solidFill>
                  <a:schemeClr val="tx2"/>
                </a:solidFill>
              </a:rPr>
              <a:t>Totaal: 30.000</a:t>
            </a:r>
            <a:endParaRPr lang="en-US" sz="1125" dirty="0"/>
          </a:p>
        </p:txBody>
      </p:sp>
      <p:sp>
        <p:nvSpPr>
          <p:cNvPr id="15" name="Text 12"/>
          <p:cNvSpPr txBox="1"/>
          <p:nvPr/>
        </p:nvSpPr>
        <p:spPr>
          <a:xfrm>
            <a:off x="5829300" y="4766310"/>
            <a:ext cx="2777490" cy="377190"/>
          </a:xfrm>
          <a:prstGeom prst="rect">
            <a:avLst/>
          </a:prstGeom>
          <a:noFill/>
          <a:ln/>
        </p:spPr>
        <p:txBody>
          <a:bodyPr wrap="square" lIns="0" tIns="0" rIns="0" bIns="0" rtlCol="0" anchor="t"/>
          <a:lstStyle/>
          <a:p>
            <a:r>
              <a:rPr lang="en-US" sz="975" dirty="0">
                <a:solidFill>
                  <a:schemeClr val="tx2"/>
                </a:solidFill>
              </a:rPr>
              <a:t>Een nummer 1-hit die je niet wilt horen</a:t>
            </a:r>
            <a:endParaRPr lang="en-US" sz="975" dirty="0"/>
          </a:p>
        </p:txBody>
      </p:sp>
      <p:sp>
        <p:nvSpPr>
          <p:cNvPr id="16" name="bron"/>
          <p:cNvSpPr txBox="1"/>
          <p:nvPr/>
        </p:nvSpPr>
        <p:spPr>
          <a:xfrm>
            <a:off x="411480" y="5397246"/>
            <a:ext cx="8298180" cy="192024"/>
          </a:xfrm>
          <a:prstGeom prst="rect">
            <a:avLst/>
          </a:prstGeom>
          <a:noFill/>
          <a:ln/>
        </p:spPr>
        <p:txBody>
          <a:bodyPr wrap="square" lIns="0" tIns="0" rIns="0" bIns="0" rtlCol="0" anchor="t"/>
          <a:lstStyle/>
          <a:p>
            <a:r>
              <a:rPr lang="en-US" sz="750" i="1" dirty="0">
                <a:solidFill>
                  <a:schemeClr val="accent5"/>
                </a:solidFill>
              </a:rPr>
              <a:t>Indicatie BBINFRA: ca. 60 zware voertuigbewegingen per woning over het hele bouwproces, 250 werkdagen per jaar. Geen officieel verkeersonderzoek.</a:t>
            </a:r>
            <a:endParaRPr lang="en-US" sz="750" dirty="0"/>
          </a:p>
        </p:txBody>
      </p:sp>
      <p:sp>
        <p:nvSpPr>
          <p:cNvPr id="25" name="Slide Number Placeholder 0"/>
          <p:cNvSpPr>
            <a:spLocks noGrp="1"/>
          </p:cNvSpPr>
          <p:nvPr>
            <p:ph type="sldNum" sz="quarter" idx="4294967295"/>
          </p:nvPr>
        </p:nvSpPr>
        <p:spPr>
          <a:xfrm>
            <a:off x="8387334" y="5644134"/>
            <a:ext cx="342900" cy="205740"/>
          </a:xfrm>
          <a:prstGeom prst="rect">
            <a:avLst/>
          </a:prstGeom>
          <a:extLst>
            <a:ext uri="{C572A759-6A51-4108-AA02-DFA0A04FC94B}">
              <ma14:wrappingTextBoxFlag xmlns="" xmlns:ma14="http://schemas.microsoft.com/office/mac/drawingml/2011/main" val="0"/>
            </a:ext>
          </a:extLst>
        </p:spPr>
        <p:txBody>
          <a:bodyPr/>
          <a:lstStyle>
            <a:lvl1pPr>
              <a:defRPr sz="750">
                <a:solidFill>
                  <a:schemeClr val="accent3"/>
                </a:solidFill>
              </a:defRPr>
            </a:lvl1pPr>
          </a:lstStyle>
          <a:p>
            <a:pPr algn="r"/>
            <a:fld id="{F7021451-1387-4CA6-816F-3879F97B5CBC}" type="slidenum">
              <a:rPr lang="en-US" b="0"/>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11480" y="1117854"/>
            <a:ext cx="8318754" cy="685800"/>
          </a:xfrm>
          <a:prstGeom prst="rect">
            <a:avLst/>
          </a:prstGeom>
          <a:noFill/>
          <a:ln/>
        </p:spPr>
        <p:txBody>
          <a:bodyPr vert="horz" wrap="square" lIns="0" tIns="0" rIns="0" bIns="0" rtlCol="0" anchor="ctr">
            <a:normAutofit/>
          </a:bodyPr>
          <a:lstStyle/>
          <a:p>
            <a:r>
              <a:rPr lang="en-US" dirty="0"/>
              <a:t>30.000 keer piep-piep-achteruit</a:t>
            </a:r>
          </a:p>
        </p:txBody>
      </p:sp>
      <p:sp>
        <p:nvSpPr>
          <p:cNvPr id="3" name="Text 1"/>
          <p:cNvSpPr txBox="1"/>
          <p:nvPr/>
        </p:nvSpPr>
        <p:spPr>
          <a:xfrm>
            <a:off x="411480" y="1783080"/>
            <a:ext cx="4937760" cy="1371600"/>
          </a:xfrm>
          <a:prstGeom prst="rect">
            <a:avLst/>
          </a:prstGeom>
          <a:noFill/>
          <a:ln/>
        </p:spPr>
        <p:txBody>
          <a:bodyPr wrap="square" lIns="0" tIns="0" rIns="0" bIns="0" rtlCol="0" anchor="ctr"/>
          <a:lstStyle/>
          <a:p>
            <a:r>
              <a:rPr lang="en-US" sz="9000" b="1" dirty="0">
                <a:solidFill>
                  <a:schemeClr val="accent1"/>
                </a:solidFill>
                <a:latin typeface="+mj-lt" pitchFamily="34" charset="0"/>
                <a:ea typeface="+mj-lt" pitchFamily="34" charset="-122"/>
                <a:cs typeface="+mj-lt" pitchFamily="34" charset="-120"/>
              </a:rPr>
              <a:t>30.000</a:t>
            </a:r>
            <a:endParaRPr lang="en-US" sz="9000" dirty="0"/>
          </a:p>
        </p:txBody>
      </p:sp>
      <p:sp>
        <p:nvSpPr>
          <p:cNvPr id="4" name="Text 2"/>
          <p:cNvSpPr txBox="1"/>
          <p:nvPr/>
        </p:nvSpPr>
        <p:spPr>
          <a:xfrm>
            <a:off x="445770" y="3154680"/>
            <a:ext cx="4800600" cy="617220"/>
          </a:xfrm>
          <a:prstGeom prst="rect">
            <a:avLst/>
          </a:prstGeom>
          <a:noFill/>
          <a:ln/>
        </p:spPr>
        <p:txBody>
          <a:bodyPr wrap="square" lIns="0" tIns="0" rIns="0" bIns="0" rtlCol="0" anchor="t"/>
          <a:lstStyle/>
          <a:p>
            <a:r>
              <a:rPr lang="en-US" sz="1650" dirty="0">
                <a:solidFill>
                  <a:schemeClr val="bg1"/>
                </a:solidFill>
              </a:rPr>
              <a:t>zware voertuigbewegingen in vijf jaar</a:t>
            </a:r>
            <a:endParaRPr lang="en-US" sz="1650" dirty="0"/>
          </a:p>
        </p:txBody>
      </p:sp>
      <p:sp>
        <p:nvSpPr>
          <p:cNvPr id="5" name="30"/>
          <p:cNvSpPr/>
          <p:nvPr/>
        </p:nvSpPr>
        <p:spPr>
          <a:xfrm>
            <a:off x="5623560" y="1885950"/>
            <a:ext cx="3106674" cy="562356"/>
          </a:xfrm>
          <a:prstGeom prst="roundRect">
            <a:avLst>
              <a:gd name="adj" fmla="val 21951"/>
            </a:avLst>
          </a:prstGeom>
          <a:solidFill>
            <a:schemeClr val="accent5"/>
          </a:solidFill>
          <a:ln w="9525">
            <a:solidFill>
              <a:schemeClr val="accent5"/>
            </a:solidFill>
            <a:prstDash val="solid"/>
          </a:ln>
        </p:spPr>
        <p:txBody>
          <a:bodyPr/>
          <a:lstStyle/>
          <a:p>
            <a:endParaRPr lang="nl-NL" sz="1350"/>
          </a:p>
        </p:txBody>
      </p:sp>
      <p:sp>
        <p:nvSpPr>
          <p:cNvPr id="6" name="Text 4"/>
          <p:cNvSpPr txBox="1"/>
          <p:nvPr/>
        </p:nvSpPr>
        <p:spPr>
          <a:xfrm>
            <a:off x="5760720" y="1885950"/>
            <a:ext cx="1062990" cy="562356"/>
          </a:xfrm>
          <a:prstGeom prst="rect">
            <a:avLst/>
          </a:prstGeom>
          <a:noFill/>
          <a:ln/>
        </p:spPr>
        <p:txBody>
          <a:bodyPr wrap="square" lIns="0" tIns="0" rIns="0" bIns="0" rtlCol="0" anchor="ctr">
            <a:normAutofit/>
          </a:bodyPr>
          <a:lstStyle/>
          <a:p>
            <a:r>
              <a:rPr lang="en-US" b="1" dirty="0">
                <a:solidFill>
                  <a:schemeClr val="accent1"/>
                </a:solidFill>
                <a:latin typeface="+mj-lt" pitchFamily="34" charset="0"/>
                <a:ea typeface="+mj-lt" pitchFamily="34" charset="-122"/>
                <a:cs typeface="+mj-lt" pitchFamily="34" charset="-120"/>
              </a:rPr>
              <a:t>30</a:t>
            </a:r>
            <a:endParaRPr lang="en-US" dirty="0"/>
          </a:p>
        </p:txBody>
      </p:sp>
      <p:sp>
        <p:nvSpPr>
          <p:cNvPr id="7" name="Text 5"/>
          <p:cNvSpPr txBox="1"/>
          <p:nvPr/>
        </p:nvSpPr>
        <p:spPr>
          <a:xfrm>
            <a:off x="6858000" y="1885950"/>
            <a:ext cx="1783080" cy="562356"/>
          </a:xfrm>
          <a:prstGeom prst="rect">
            <a:avLst/>
          </a:prstGeom>
          <a:noFill/>
          <a:ln/>
        </p:spPr>
        <p:txBody>
          <a:bodyPr wrap="square" lIns="0" tIns="0" rIns="0" bIns="0" rtlCol="0" anchor="ctr"/>
          <a:lstStyle/>
          <a:p>
            <a:r>
              <a:rPr lang="en-US" sz="975" dirty="0">
                <a:solidFill>
                  <a:schemeClr val="bg1"/>
                </a:solidFill>
              </a:rPr>
              <a:t>per werkdag in de drukste jaren</a:t>
            </a:r>
            <a:endParaRPr lang="en-US" sz="975" dirty="0"/>
          </a:p>
        </p:txBody>
      </p:sp>
      <p:sp>
        <p:nvSpPr>
          <p:cNvPr id="8" name="16 min"/>
          <p:cNvSpPr/>
          <p:nvPr/>
        </p:nvSpPr>
        <p:spPr>
          <a:xfrm>
            <a:off x="5623560" y="2551176"/>
            <a:ext cx="3106674" cy="562356"/>
          </a:xfrm>
          <a:prstGeom prst="roundRect">
            <a:avLst>
              <a:gd name="adj" fmla="val 21951"/>
            </a:avLst>
          </a:prstGeom>
          <a:solidFill>
            <a:schemeClr val="accent5"/>
          </a:solidFill>
          <a:ln w="9525">
            <a:solidFill>
              <a:schemeClr val="accent5"/>
            </a:solidFill>
            <a:prstDash val="solid"/>
          </a:ln>
        </p:spPr>
        <p:txBody>
          <a:bodyPr/>
          <a:lstStyle/>
          <a:p>
            <a:endParaRPr lang="nl-NL" sz="1350"/>
          </a:p>
        </p:txBody>
      </p:sp>
      <p:sp>
        <p:nvSpPr>
          <p:cNvPr id="9" name="Text 7"/>
          <p:cNvSpPr txBox="1"/>
          <p:nvPr/>
        </p:nvSpPr>
        <p:spPr>
          <a:xfrm>
            <a:off x="5760720" y="2551176"/>
            <a:ext cx="1062990" cy="562356"/>
          </a:xfrm>
          <a:prstGeom prst="rect">
            <a:avLst/>
          </a:prstGeom>
          <a:noFill/>
          <a:ln/>
        </p:spPr>
        <p:txBody>
          <a:bodyPr wrap="square" lIns="0" tIns="0" rIns="0" bIns="0" rtlCol="0" anchor="ctr">
            <a:normAutofit/>
          </a:bodyPr>
          <a:lstStyle/>
          <a:p>
            <a:r>
              <a:rPr lang="en-US" b="1" dirty="0">
                <a:solidFill>
                  <a:schemeClr val="accent1"/>
                </a:solidFill>
                <a:latin typeface="+mj-lt" pitchFamily="34" charset="0"/>
                <a:ea typeface="+mj-lt" pitchFamily="34" charset="-122"/>
                <a:cs typeface="+mj-lt" pitchFamily="34" charset="-120"/>
              </a:rPr>
              <a:t>16 min</a:t>
            </a:r>
            <a:endParaRPr lang="en-US" dirty="0"/>
          </a:p>
        </p:txBody>
      </p:sp>
      <p:sp>
        <p:nvSpPr>
          <p:cNvPr id="10" name="Text 8"/>
          <p:cNvSpPr txBox="1"/>
          <p:nvPr/>
        </p:nvSpPr>
        <p:spPr>
          <a:xfrm>
            <a:off x="6858000" y="2551176"/>
            <a:ext cx="1783080" cy="562356"/>
          </a:xfrm>
          <a:prstGeom prst="rect">
            <a:avLst/>
          </a:prstGeom>
          <a:noFill/>
          <a:ln/>
        </p:spPr>
        <p:txBody>
          <a:bodyPr wrap="square" lIns="0" tIns="0" rIns="0" bIns="0" rtlCol="0" anchor="ctr"/>
          <a:lstStyle/>
          <a:p>
            <a:r>
              <a:rPr lang="en-US" sz="975" dirty="0">
                <a:solidFill>
                  <a:schemeClr val="bg1"/>
                </a:solidFill>
              </a:rPr>
              <a:t>ongeveer elke koffiepauze een vrachtwagen</a:t>
            </a:r>
            <a:endParaRPr lang="en-US" sz="975" dirty="0"/>
          </a:p>
        </p:txBody>
      </p:sp>
      <p:sp>
        <p:nvSpPr>
          <p:cNvPr id="11" name="250"/>
          <p:cNvSpPr/>
          <p:nvPr/>
        </p:nvSpPr>
        <p:spPr>
          <a:xfrm>
            <a:off x="5623560" y="3216402"/>
            <a:ext cx="3106674" cy="562356"/>
          </a:xfrm>
          <a:prstGeom prst="roundRect">
            <a:avLst>
              <a:gd name="adj" fmla="val 21951"/>
            </a:avLst>
          </a:prstGeom>
          <a:solidFill>
            <a:schemeClr val="accent5"/>
          </a:solidFill>
          <a:ln w="9525">
            <a:solidFill>
              <a:schemeClr val="accent5"/>
            </a:solidFill>
            <a:prstDash val="solid"/>
          </a:ln>
        </p:spPr>
        <p:txBody>
          <a:bodyPr/>
          <a:lstStyle/>
          <a:p>
            <a:endParaRPr lang="nl-NL" sz="1350"/>
          </a:p>
        </p:txBody>
      </p:sp>
      <p:sp>
        <p:nvSpPr>
          <p:cNvPr id="12" name="Text 10"/>
          <p:cNvSpPr txBox="1"/>
          <p:nvPr/>
        </p:nvSpPr>
        <p:spPr>
          <a:xfrm>
            <a:off x="5760720" y="3216402"/>
            <a:ext cx="1062990" cy="562356"/>
          </a:xfrm>
          <a:prstGeom prst="rect">
            <a:avLst/>
          </a:prstGeom>
          <a:noFill/>
          <a:ln/>
        </p:spPr>
        <p:txBody>
          <a:bodyPr wrap="square" lIns="0" tIns="0" rIns="0" bIns="0" rtlCol="0" anchor="ctr">
            <a:normAutofit/>
          </a:bodyPr>
          <a:lstStyle/>
          <a:p>
            <a:r>
              <a:rPr lang="en-US" b="1" dirty="0">
                <a:solidFill>
                  <a:schemeClr val="accent1"/>
                </a:solidFill>
                <a:latin typeface="+mj-lt" pitchFamily="34" charset="0"/>
                <a:ea typeface="+mj-lt" pitchFamily="34" charset="-122"/>
                <a:cs typeface="+mj-lt" pitchFamily="34" charset="-120"/>
              </a:rPr>
              <a:t>250</a:t>
            </a:r>
            <a:endParaRPr lang="en-US" dirty="0"/>
          </a:p>
        </p:txBody>
      </p:sp>
      <p:sp>
        <p:nvSpPr>
          <p:cNvPr id="13" name="Text 11"/>
          <p:cNvSpPr txBox="1"/>
          <p:nvPr/>
        </p:nvSpPr>
        <p:spPr>
          <a:xfrm>
            <a:off x="6858000" y="3216402"/>
            <a:ext cx="1783080" cy="562356"/>
          </a:xfrm>
          <a:prstGeom prst="rect">
            <a:avLst/>
          </a:prstGeom>
          <a:noFill/>
          <a:ln/>
        </p:spPr>
        <p:txBody>
          <a:bodyPr wrap="square" lIns="0" tIns="0" rIns="0" bIns="0" rtlCol="0" anchor="ctr"/>
          <a:lstStyle/>
          <a:p>
            <a:r>
              <a:rPr lang="en-US" sz="975" dirty="0">
                <a:solidFill>
                  <a:schemeClr val="bg1"/>
                </a:solidFill>
              </a:rPr>
              <a:t>werkdagen per jaar, zonder pauzeknop</a:t>
            </a:r>
            <a:endParaRPr lang="en-US" sz="975" dirty="0"/>
          </a:p>
        </p:txBody>
      </p:sp>
      <p:sp>
        <p:nvSpPr>
          <p:cNvPr id="14" name="Text 12"/>
          <p:cNvSpPr txBox="1"/>
          <p:nvPr/>
        </p:nvSpPr>
        <p:spPr>
          <a:xfrm>
            <a:off x="411480" y="4011930"/>
            <a:ext cx="8298180" cy="274320"/>
          </a:xfrm>
          <a:prstGeom prst="rect">
            <a:avLst/>
          </a:prstGeom>
          <a:noFill/>
          <a:ln/>
        </p:spPr>
        <p:txBody>
          <a:bodyPr wrap="square" lIns="0" tIns="0" rIns="0" bIns="0" rtlCol="0" anchor="t"/>
          <a:lstStyle/>
          <a:p>
            <a:r>
              <a:rPr lang="en-US" sz="1050" b="1" dirty="0">
                <a:solidFill>
                  <a:schemeClr val="accent6"/>
                </a:solidFill>
              </a:rPr>
              <a:t>Dit is één werkdag. Tel maar mee: 30 vrachtwagens.</a:t>
            </a:r>
            <a:endParaRPr lang="en-US" sz="1050" dirty="0"/>
          </a:p>
        </p:txBody>
      </p:sp>
      <p:pic>
        <p:nvPicPr>
          <p:cNvPr id="15" name="vrachtwagen 1" descr="preencoded.png"/>
          <p:cNvPicPr>
            <a:picLocks noChangeAspect="1"/>
          </p:cNvPicPr>
          <p:nvPr/>
        </p:nvPicPr>
        <p:blipFill>
          <a:blip r:embed="rId3"/>
          <a:stretch>
            <a:fillRect/>
          </a:stretch>
        </p:blipFill>
        <p:spPr>
          <a:xfrm>
            <a:off x="425196" y="4354830"/>
            <a:ext cx="377190" cy="377190"/>
          </a:xfrm>
          <a:prstGeom prst="rect">
            <a:avLst/>
          </a:prstGeom>
        </p:spPr>
      </p:pic>
      <p:pic>
        <p:nvPicPr>
          <p:cNvPr id="16" name="vrachtwagen 2" descr="preencoded.png"/>
          <p:cNvPicPr>
            <a:picLocks noChangeAspect="1"/>
          </p:cNvPicPr>
          <p:nvPr/>
        </p:nvPicPr>
        <p:blipFill>
          <a:blip r:embed="rId3"/>
          <a:stretch>
            <a:fillRect/>
          </a:stretch>
        </p:blipFill>
        <p:spPr>
          <a:xfrm>
            <a:off x="980694" y="4354830"/>
            <a:ext cx="377190" cy="377190"/>
          </a:xfrm>
          <a:prstGeom prst="rect">
            <a:avLst/>
          </a:prstGeom>
        </p:spPr>
      </p:pic>
      <p:pic>
        <p:nvPicPr>
          <p:cNvPr id="17" name="vrachtwagen 3" descr="preencoded.png"/>
          <p:cNvPicPr>
            <a:picLocks noChangeAspect="1"/>
          </p:cNvPicPr>
          <p:nvPr/>
        </p:nvPicPr>
        <p:blipFill>
          <a:blip r:embed="rId3"/>
          <a:stretch>
            <a:fillRect/>
          </a:stretch>
        </p:blipFill>
        <p:spPr>
          <a:xfrm>
            <a:off x="1536192" y="4354830"/>
            <a:ext cx="377190" cy="377190"/>
          </a:xfrm>
          <a:prstGeom prst="rect">
            <a:avLst/>
          </a:prstGeom>
        </p:spPr>
      </p:pic>
      <p:pic>
        <p:nvPicPr>
          <p:cNvPr id="18" name="vrachtwagen 4" descr="preencoded.png"/>
          <p:cNvPicPr>
            <a:picLocks noChangeAspect="1"/>
          </p:cNvPicPr>
          <p:nvPr/>
        </p:nvPicPr>
        <p:blipFill>
          <a:blip r:embed="rId3"/>
          <a:stretch>
            <a:fillRect/>
          </a:stretch>
        </p:blipFill>
        <p:spPr>
          <a:xfrm>
            <a:off x="2091690" y="4354830"/>
            <a:ext cx="377190" cy="377190"/>
          </a:xfrm>
          <a:prstGeom prst="rect">
            <a:avLst/>
          </a:prstGeom>
        </p:spPr>
      </p:pic>
      <p:pic>
        <p:nvPicPr>
          <p:cNvPr id="19" name="vrachtwagen 5" descr="preencoded.png"/>
          <p:cNvPicPr>
            <a:picLocks noChangeAspect="1"/>
          </p:cNvPicPr>
          <p:nvPr/>
        </p:nvPicPr>
        <p:blipFill>
          <a:blip r:embed="rId3"/>
          <a:stretch>
            <a:fillRect/>
          </a:stretch>
        </p:blipFill>
        <p:spPr>
          <a:xfrm>
            <a:off x="2647188" y="4354830"/>
            <a:ext cx="377190" cy="377190"/>
          </a:xfrm>
          <a:prstGeom prst="rect">
            <a:avLst/>
          </a:prstGeom>
        </p:spPr>
      </p:pic>
      <p:pic>
        <p:nvPicPr>
          <p:cNvPr id="20" name="vrachtwagen 6" descr="preencoded.png"/>
          <p:cNvPicPr>
            <a:picLocks noChangeAspect="1"/>
          </p:cNvPicPr>
          <p:nvPr/>
        </p:nvPicPr>
        <p:blipFill>
          <a:blip r:embed="rId3"/>
          <a:stretch>
            <a:fillRect/>
          </a:stretch>
        </p:blipFill>
        <p:spPr>
          <a:xfrm>
            <a:off x="3202686" y="4354830"/>
            <a:ext cx="377190" cy="377190"/>
          </a:xfrm>
          <a:prstGeom prst="rect">
            <a:avLst/>
          </a:prstGeom>
        </p:spPr>
      </p:pic>
      <p:pic>
        <p:nvPicPr>
          <p:cNvPr id="21" name="vrachtwagen 7" descr="preencoded.png"/>
          <p:cNvPicPr>
            <a:picLocks noChangeAspect="1"/>
          </p:cNvPicPr>
          <p:nvPr/>
        </p:nvPicPr>
        <p:blipFill>
          <a:blip r:embed="rId3"/>
          <a:stretch>
            <a:fillRect/>
          </a:stretch>
        </p:blipFill>
        <p:spPr>
          <a:xfrm>
            <a:off x="3758184" y="4354830"/>
            <a:ext cx="377190" cy="377190"/>
          </a:xfrm>
          <a:prstGeom prst="rect">
            <a:avLst/>
          </a:prstGeom>
        </p:spPr>
      </p:pic>
      <p:pic>
        <p:nvPicPr>
          <p:cNvPr id="22" name="vrachtwagen 8" descr="preencoded.png"/>
          <p:cNvPicPr>
            <a:picLocks noChangeAspect="1"/>
          </p:cNvPicPr>
          <p:nvPr/>
        </p:nvPicPr>
        <p:blipFill>
          <a:blip r:embed="rId3"/>
          <a:stretch>
            <a:fillRect/>
          </a:stretch>
        </p:blipFill>
        <p:spPr>
          <a:xfrm>
            <a:off x="4313682" y="4354830"/>
            <a:ext cx="377190" cy="377190"/>
          </a:xfrm>
          <a:prstGeom prst="rect">
            <a:avLst/>
          </a:prstGeom>
        </p:spPr>
      </p:pic>
      <p:pic>
        <p:nvPicPr>
          <p:cNvPr id="23" name="vrachtwagen 9" descr="preencoded.png"/>
          <p:cNvPicPr>
            <a:picLocks noChangeAspect="1"/>
          </p:cNvPicPr>
          <p:nvPr/>
        </p:nvPicPr>
        <p:blipFill>
          <a:blip r:embed="rId3"/>
          <a:stretch>
            <a:fillRect/>
          </a:stretch>
        </p:blipFill>
        <p:spPr>
          <a:xfrm>
            <a:off x="4869180" y="4354830"/>
            <a:ext cx="377190" cy="377190"/>
          </a:xfrm>
          <a:prstGeom prst="rect">
            <a:avLst/>
          </a:prstGeom>
        </p:spPr>
      </p:pic>
      <p:pic>
        <p:nvPicPr>
          <p:cNvPr id="24" name="vrachtwagen 10" descr="preencoded.png"/>
          <p:cNvPicPr>
            <a:picLocks noChangeAspect="1"/>
          </p:cNvPicPr>
          <p:nvPr/>
        </p:nvPicPr>
        <p:blipFill>
          <a:blip r:embed="rId3"/>
          <a:stretch>
            <a:fillRect/>
          </a:stretch>
        </p:blipFill>
        <p:spPr>
          <a:xfrm>
            <a:off x="5424678" y="4354830"/>
            <a:ext cx="377190" cy="377190"/>
          </a:xfrm>
          <a:prstGeom prst="rect">
            <a:avLst/>
          </a:prstGeom>
        </p:spPr>
      </p:pic>
      <p:pic>
        <p:nvPicPr>
          <p:cNvPr id="25" name="vrachtwagen 11" descr="preencoded.png"/>
          <p:cNvPicPr>
            <a:picLocks noChangeAspect="1"/>
          </p:cNvPicPr>
          <p:nvPr/>
        </p:nvPicPr>
        <p:blipFill>
          <a:blip r:embed="rId3"/>
          <a:stretch>
            <a:fillRect/>
          </a:stretch>
        </p:blipFill>
        <p:spPr>
          <a:xfrm>
            <a:off x="5980176" y="4354830"/>
            <a:ext cx="377190" cy="377190"/>
          </a:xfrm>
          <a:prstGeom prst="rect">
            <a:avLst/>
          </a:prstGeom>
        </p:spPr>
      </p:pic>
      <p:pic>
        <p:nvPicPr>
          <p:cNvPr id="26" name="vrachtwagen 12" descr="preencoded.png"/>
          <p:cNvPicPr>
            <a:picLocks noChangeAspect="1"/>
          </p:cNvPicPr>
          <p:nvPr/>
        </p:nvPicPr>
        <p:blipFill>
          <a:blip r:embed="rId3"/>
          <a:stretch>
            <a:fillRect/>
          </a:stretch>
        </p:blipFill>
        <p:spPr>
          <a:xfrm>
            <a:off x="6535674" y="4354830"/>
            <a:ext cx="377190" cy="377190"/>
          </a:xfrm>
          <a:prstGeom prst="rect">
            <a:avLst/>
          </a:prstGeom>
        </p:spPr>
      </p:pic>
      <p:pic>
        <p:nvPicPr>
          <p:cNvPr id="27" name="vrachtwagen 13" descr="preencoded.png"/>
          <p:cNvPicPr>
            <a:picLocks noChangeAspect="1"/>
          </p:cNvPicPr>
          <p:nvPr/>
        </p:nvPicPr>
        <p:blipFill>
          <a:blip r:embed="rId3"/>
          <a:stretch>
            <a:fillRect/>
          </a:stretch>
        </p:blipFill>
        <p:spPr>
          <a:xfrm>
            <a:off x="7091172" y="4354830"/>
            <a:ext cx="377190" cy="377190"/>
          </a:xfrm>
          <a:prstGeom prst="rect">
            <a:avLst/>
          </a:prstGeom>
        </p:spPr>
      </p:pic>
      <p:pic>
        <p:nvPicPr>
          <p:cNvPr id="28" name="vrachtwagen 14" descr="preencoded.png"/>
          <p:cNvPicPr>
            <a:picLocks noChangeAspect="1"/>
          </p:cNvPicPr>
          <p:nvPr/>
        </p:nvPicPr>
        <p:blipFill>
          <a:blip r:embed="rId3"/>
          <a:stretch>
            <a:fillRect/>
          </a:stretch>
        </p:blipFill>
        <p:spPr>
          <a:xfrm>
            <a:off x="7646670" y="4354830"/>
            <a:ext cx="377190" cy="377190"/>
          </a:xfrm>
          <a:prstGeom prst="rect">
            <a:avLst/>
          </a:prstGeom>
        </p:spPr>
      </p:pic>
      <p:pic>
        <p:nvPicPr>
          <p:cNvPr id="29" name="vrachtwagen 15" descr="preencoded.png"/>
          <p:cNvPicPr>
            <a:picLocks noChangeAspect="1"/>
          </p:cNvPicPr>
          <p:nvPr/>
        </p:nvPicPr>
        <p:blipFill>
          <a:blip r:embed="rId3"/>
          <a:stretch>
            <a:fillRect/>
          </a:stretch>
        </p:blipFill>
        <p:spPr>
          <a:xfrm>
            <a:off x="8202168" y="4354830"/>
            <a:ext cx="377190" cy="377190"/>
          </a:xfrm>
          <a:prstGeom prst="rect">
            <a:avLst/>
          </a:prstGeom>
        </p:spPr>
      </p:pic>
      <p:pic>
        <p:nvPicPr>
          <p:cNvPr id="30" name="vrachtwagen 16" descr="preencoded.png"/>
          <p:cNvPicPr>
            <a:picLocks noChangeAspect="1"/>
          </p:cNvPicPr>
          <p:nvPr/>
        </p:nvPicPr>
        <p:blipFill>
          <a:blip r:embed="rId3"/>
          <a:stretch>
            <a:fillRect/>
          </a:stretch>
        </p:blipFill>
        <p:spPr>
          <a:xfrm>
            <a:off x="425196" y="4848606"/>
            <a:ext cx="377190" cy="377190"/>
          </a:xfrm>
          <a:prstGeom prst="rect">
            <a:avLst/>
          </a:prstGeom>
        </p:spPr>
      </p:pic>
      <p:pic>
        <p:nvPicPr>
          <p:cNvPr id="31" name="vrachtwagen 17" descr="preencoded.png"/>
          <p:cNvPicPr>
            <a:picLocks noChangeAspect="1"/>
          </p:cNvPicPr>
          <p:nvPr/>
        </p:nvPicPr>
        <p:blipFill>
          <a:blip r:embed="rId3"/>
          <a:stretch>
            <a:fillRect/>
          </a:stretch>
        </p:blipFill>
        <p:spPr>
          <a:xfrm>
            <a:off x="980694" y="4848606"/>
            <a:ext cx="377190" cy="377190"/>
          </a:xfrm>
          <a:prstGeom prst="rect">
            <a:avLst/>
          </a:prstGeom>
        </p:spPr>
      </p:pic>
      <p:pic>
        <p:nvPicPr>
          <p:cNvPr id="32" name="vrachtwagen 18" descr="preencoded.png"/>
          <p:cNvPicPr>
            <a:picLocks noChangeAspect="1"/>
          </p:cNvPicPr>
          <p:nvPr/>
        </p:nvPicPr>
        <p:blipFill>
          <a:blip r:embed="rId3"/>
          <a:stretch>
            <a:fillRect/>
          </a:stretch>
        </p:blipFill>
        <p:spPr>
          <a:xfrm>
            <a:off x="1536192" y="4848606"/>
            <a:ext cx="377190" cy="377190"/>
          </a:xfrm>
          <a:prstGeom prst="rect">
            <a:avLst/>
          </a:prstGeom>
        </p:spPr>
      </p:pic>
      <p:pic>
        <p:nvPicPr>
          <p:cNvPr id="33" name="vrachtwagen 19" descr="preencoded.png"/>
          <p:cNvPicPr>
            <a:picLocks noChangeAspect="1"/>
          </p:cNvPicPr>
          <p:nvPr/>
        </p:nvPicPr>
        <p:blipFill>
          <a:blip r:embed="rId3"/>
          <a:stretch>
            <a:fillRect/>
          </a:stretch>
        </p:blipFill>
        <p:spPr>
          <a:xfrm>
            <a:off x="2091690" y="4848606"/>
            <a:ext cx="377190" cy="377190"/>
          </a:xfrm>
          <a:prstGeom prst="rect">
            <a:avLst/>
          </a:prstGeom>
        </p:spPr>
      </p:pic>
      <p:pic>
        <p:nvPicPr>
          <p:cNvPr id="34" name="vrachtwagen 20" descr="preencoded.png"/>
          <p:cNvPicPr>
            <a:picLocks noChangeAspect="1"/>
          </p:cNvPicPr>
          <p:nvPr/>
        </p:nvPicPr>
        <p:blipFill>
          <a:blip r:embed="rId3"/>
          <a:stretch>
            <a:fillRect/>
          </a:stretch>
        </p:blipFill>
        <p:spPr>
          <a:xfrm>
            <a:off x="2647188" y="4848606"/>
            <a:ext cx="377190" cy="377190"/>
          </a:xfrm>
          <a:prstGeom prst="rect">
            <a:avLst/>
          </a:prstGeom>
        </p:spPr>
      </p:pic>
      <p:pic>
        <p:nvPicPr>
          <p:cNvPr id="35" name="vrachtwagen 21" descr="preencoded.png"/>
          <p:cNvPicPr>
            <a:picLocks noChangeAspect="1"/>
          </p:cNvPicPr>
          <p:nvPr/>
        </p:nvPicPr>
        <p:blipFill>
          <a:blip r:embed="rId3"/>
          <a:stretch>
            <a:fillRect/>
          </a:stretch>
        </p:blipFill>
        <p:spPr>
          <a:xfrm>
            <a:off x="3202686" y="4848606"/>
            <a:ext cx="377190" cy="377190"/>
          </a:xfrm>
          <a:prstGeom prst="rect">
            <a:avLst/>
          </a:prstGeom>
        </p:spPr>
      </p:pic>
      <p:pic>
        <p:nvPicPr>
          <p:cNvPr id="36" name="vrachtwagen 22" descr="preencoded.png"/>
          <p:cNvPicPr>
            <a:picLocks noChangeAspect="1"/>
          </p:cNvPicPr>
          <p:nvPr/>
        </p:nvPicPr>
        <p:blipFill>
          <a:blip r:embed="rId3"/>
          <a:stretch>
            <a:fillRect/>
          </a:stretch>
        </p:blipFill>
        <p:spPr>
          <a:xfrm>
            <a:off x="3758184" y="4848606"/>
            <a:ext cx="377190" cy="377190"/>
          </a:xfrm>
          <a:prstGeom prst="rect">
            <a:avLst/>
          </a:prstGeom>
        </p:spPr>
      </p:pic>
      <p:pic>
        <p:nvPicPr>
          <p:cNvPr id="37" name="vrachtwagen 23" descr="preencoded.png"/>
          <p:cNvPicPr>
            <a:picLocks noChangeAspect="1"/>
          </p:cNvPicPr>
          <p:nvPr/>
        </p:nvPicPr>
        <p:blipFill>
          <a:blip r:embed="rId3"/>
          <a:stretch>
            <a:fillRect/>
          </a:stretch>
        </p:blipFill>
        <p:spPr>
          <a:xfrm>
            <a:off x="4313682" y="4848606"/>
            <a:ext cx="377190" cy="377190"/>
          </a:xfrm>
          <a:prstGeom prst="rect">
            <a:avLst/>
          </a:prstGeom>
        </p:spPr>
      </p:pic>
      <p:pic>
        <p:nvPicPr>
          <p:cNvPr id="38" name="vrachtwagen 24" descr="preencoded.png"/>
          <p:cNvPicPr>
            <a:picLocks noChangeAspect="1"/>
          </p:cNvPicPr>
          <p:nvPr/>
        </p:nvPicPr>
        <p:blipFill>
          <a:blip r:embed="rId3"/>
          <a:stretch>
            <a:fillRect/>
          </a:stretch>
        </p:blipFill>
        <p:spPr>
          <a:xfrm>
            <a:off x="4869180" y="4848606"/>
            <a:ext cx="377190" cy="377190"/>
          </a:xfrm>
          <a:prstGeom prst="rect">
            <a:avLst/>
          </a:prstGeom>
        </p:spPr>
      </p:pic>
      <p:pic>
        <p:nvPicPr>
          <p:cNvPr id="39" name="vrachtwagen 25" descr="preencoded.png"/>
          <p:cNvPicPr>
            <a:picLocks noChangeAspect="1"/>
          </p:cNvPicPr>
          <p:nvPr/>
        </p:nvPicPr>
        <p:blipFill>
          <a:blip r:embed="rId3"/>
          <a:stretch>
            <a:fillRect/>
          </a:stretch>
        </p:blipFill>
        <p:spPr>
          <a:xfrm>
            <a:off x="5424678" y="4848606"/>
            <a:ext cx="377190" cy="377190"/>
          </a:xfrm>
          <a:prstGeom prst="rect">
            <a:avLst/>
          </a:prstGeom>
        </p:spPr>
      </p:pic>
      <p:pic>
        <p:nvPicPr>
          <p:cNvPr id="40" name="vrachtwagen 26" descr="preencoded.png"/>
          <p:cNvPicPr>
            <a:picLocks noChangeAspect="1"/>
          </p:cNvPicPr>
          <p:nvPr/>
        </p:nvPicPr>
        <p:blipFill>
          <a:blip r:embed="rId3"/>
          <a:stretch>
            <a:fillRect/>
          </a:stretch>
        </p:blipFill>
        <p:spPr>
          <a:xfrm>
            <a:off x="5980176" y="4848606"/>
            <a:ext cx="377190" cy="377190"/>
          </a:xfrm>
          <a:prstGeom prst="rect">
            <a:avLst/>
          </a:prstGeom>
        </p:spPr>
      </p:pic>
      <p:pic>
        <p:nvPicPr>
          <p:cNvPr id="41" name="vrachtwagen 27" descr="preencoded.png"/>
          <p:cNvPicPr>
            <a:picLocks noChangeAspect="1"/>
          </p:cNvPicPr>
          <p:nvPr/>
        </p:nvPicPr>
        <p:blipFill>
          <a:blip r:embed="rId3"/>
          <a:stretch>
            <a:fillRect/>
          </a:stretch>
        </p:blipFill>
        <p:spPr>
          <a:xfrm>
            <a:off x="6535674" y="4848606"/>
            <a:ext cx="377190" cy="377190"/>
          </a:xfrm>
          <a:prstGeom prst="rect">
            <a:avLst/>
          </a:prstGeom>
        </p:spPr>
      </p:pic>
      <p:pic>
        <p:nvPicPr>
          <p:cNvPr id="42" name="vrachtwagen 28" descr="preencoded.png"/>
          <p:cNvPicPr>
            <a:picLocks noChangeAspect="1"/>
          </p:cNvPicPr>
          <p:nvPr/>
        </p:nvPicPr>
        <p:blipFill>
          <a:blip r:embed="rId3"/>
          <a:stretch>
            <a:fillRect/>
          </a:stretch>
        </p:blipFill>
        <p:spPr>
          <a:xfrm>
            <a:off x="7091172" y="4848606"/>
            <a:ext cx="377190" cy="377190"/>
          </a:xfrm>
          <a:prstGeom prst="rect">
            <a:avLst/>
          </a:prstGeom>
        </p:spPr>
      </p:pic>
      <p:pic>
        <p:nvPicPr>
          <p:cNvPr id="43" name="vrachtwagen 29" descr="preencoded.png"/>
          <p:cNvPicPr>
            <a:picLocks noChangeAspect="1"/>
          </p:cNvPicPr>
          <p:nvPr/>
        </p:nvPicPr>
        <p:blipFill>
          <a:blip r:embed="rId3"/>
          <a:stretch>
            <a:fillRect/>
          </a:stretch>
        </p:blipFill>
        <p:spPr>
          <a:xfrm>
            <a:off x="7646670" y="4848606"/>
            <a:ext cx="377190" cy="377190"/>
          </a:xfrm>
          <a:prstGeom prst="rect">
            <a:avLst/>
          </a:prstGeom>
        </p:spPr>
      </p:pic>
      <p:pic>
        <p:nvPicPr>
          <p:cNvPr id="44" name="vrachtwagen 30" descr="preencoded.png"/>
          <p:cNvPicPr>
            <a:picLocks noChangeAspect="1"/>
          </p:cNvPicPr>
          <p:nvPr/>
        </p:nvPicPr>
        <p:blipFill>
          <a:blip r:embed="rId3"/>
          <a:stretch>
            <a:fillRect/>
          </a:stretch>
        </p:blipFill>
        <p:spPr>
          <a:xfrm>
            <a:off x="8202168" y="4848606"/>
            <a:ext cx="377190" cy="377190"/>
          </a:xfrm>
          <a:prstGeom prst="rect">
            <a:avLst/>
          </a:prstGeom>
        </p:spPr>
      </p:pic>
      <p:sp>
        <p:nvSpPr>
          <p:cNvPr id="45" name="bron"/>
          <p:cNvSpPr txBox="1"/>
          <p:nvPr/>
        </p:nvSpPr>
        <p:spPr>
          <a:xfrm>
            <a:off x="411480" y="5397246"/>
            <a:ext cx="8298180" cy="192024"/>
          </a:xfrm>
          <a:prstGeom prst="rect">
            <a:avLst/>
          </a:prstGeom>
          <a:noFill/>
          <a:ln/>
        </p:spPr>
        <p:txBody>
          <a:bodyPr wrap="square" lIns="0" tIns="0" rIns="0" bIns="0" rtlCol="0" anchor="t"/>
          <a:lstStyle/>
          <a:p>
            <a:r>
              <a:rPr lang="en-US" sz="750" i="1" dirty="0">
                <a:solidFill>
                  <a:schemeClr val="accent6"/>
                </a:solidFill>
              </a:rPr>
              <a:t>Indicatie BBINFRA: ca. 60 zware voertuigbewegingen per woning over het hele bouwproces, 250 werkdagen per jaar. Geen officieel verkeersonderzoek.</a:t>
            </a:r>
            <a:endParaRPr lang="en-US" sz="750" dirty="0"/>
          </a:p>
        </p:txBody>
      </p:sp>
      <p:sp>
        <p:nvSpPr>
          <p:cNvPr id="46" name="Slide Number Placeholder 0"/>
          <p:cNvSpPr>
            <a:spLocks noGrp="1"/>
          </p:cNvSpPr>
          <p:nvPr>
            <p:ph type="sldNum" sz="quarter" idx="4294967295"/>
          </p:nvPr>
        </p:nvSpPr>
        <p:spPr>
          <a:xfrm>
            <a:off x="8387334" y="5644134"/>
            <a:ext cx="342900" cy="205740"/>
          </a:xfrm>
          <a:prstGeom prst="rect">
            <a:avLst/>
          </a:prstGeom>
          <a:extLst>
            <a:ext uri="{C572A759-6A51-4108-AA02-DFA0A04FC94B}">
              <ma14:wrappingTextBoxFlag xmlns="" xmlns:ma14="http://schemas.microsoft.com/office/mac/drawingml/2011/main" val="0"/>
            </a:ext>
          </a:extLst>
        </p:spPr>
        <p:txBody>
          <a:bodyPr/>
          <a:lstStyle>
            <a:lvl1pPr>
              <a:defRPr sz="750">
                <a:solidFill>
                  <a:schemeClr val="accent6"/>
                </a:solidFill>
              </a:defRPr>
            </a:lvl1pPr>
          </a:lstStyle>
          <a:p>
            <a:pPr algn="r"/>
            <a:fld id="{F7021451-1387-4CA6-816F-3879F97B5CBC}" type="slidenum">
              <a:rPr lang="en-US" b="0"/>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11480" y="1117854"/>
            <a:ext cx="8318754" cy="685800"/>
          </a:xfrm>
          <a:prstGeom prst="rect">
            <a:avLst/>
          </a:prstGeom>
          <a:noFill/>
          <a:ln/>
        </p:spPr>
        <p:txBody>
          <a:bodyPr vert="horz" wrap="square" lIns="0" tIns="0" rIns="0" bIns="0" rtlCol="0" anchor="ctr">
            <a:normAutofit/>
          </a:bodyPr>
          <a:lstStyle/>
          <a:p>
            <a:r>
              <a:rPr lang="en-US" dirty="0"/>
              <a:t>En de busjes? Die doen ook mee!</a:t>
            </a:r>
          </a:p>
        </p:txBody>
      </p:sp>
      <p:sp>
        <p:nvSpPr>
          <p:cNvPr id="3" name="Text 1"/>
          <p:cNvSpPr txBox="1"/>
          <p:nvPr/>
        </p:nvSpPr>
        <p:spPr>
          <a:xfrm>
            <a:off x="411480" y="1851660"/>
            <a:ext cx="8298180" cy="411480"/>
          </a:xfrm>
          <a:prstGeom prst="rect">
            <a:avLst/>
          </a:prstGeom>
          <a:noFill/>
          <a:ln/>
        </p:spPr>
        <p:txBody>
          <a:bodyPr wrap="square" lIns="0" tIns="0" rIns="0" bIns="0" rtlCol="0" anchor="t"/>
          <a:lstStyle/>
          <a:p>
            <a:r>
              <a:rPr lang="en-US" sz="1275" dirty="0"/>
              <a:t>De metselaar, de timmerman, de loodgieter: ze komen allemaal met hun eigen busje.</a:t>
            </a:r>
          </a:p>
        </p:txBody>
      </p:sp>
      <p:sp>
        <p:nvSpPr>
          <p:cNvPr id="4" name="vakmensen per dag op de bouw"/>
          <p:cNvSpPr/>
          <p:nvPr/>
        </p:nvSpPr>
        <p:spPr>
          <a:xfrm>
            <a:off x="411480" y="2400300"/>
            <a:ext cx="2498598" cy="1988820"/>
          </a:xfrm>
          <a:prstGeom prst="roundRect">
            <a:avLst>
              <a:gd name="adj" fmla="val 6207"/>
            </a:avLst>
          </a:prstGeom>
          <a:solidFill>
            <a:schemeClr val="bg2"/>
          </a:solidFill>
          <a:ln w="9525">
            <a:solidFill>
              <a:schemeClr val="bg2"/>
            </a:solidFill>
            <a:prstDash val="solid"/>
          </a:ln>
          <a:effectLst>
            <a:outerShdw blurRad="101600" dist="25400" dir="5400000" algn="bl" rotWithShape="0">
              <a:srgbClr val="000000">
                <a:alpha val="14000"/>
              </a:srgbClr>
            </a:outerShdw>
          </a:effectLst>
        </p:spPr>
        <p:txBody>
          <a:bodyPr/>
          <a:lstStyle/>
          <a:p>
            <a:endParaRPr lang="nl-NL" sz="1350"/>
          </a:p>
        </p:txBody>
      </p:sp>
      <p:sp>
        <p:nvSpPr>
          <p:cNvPr id="5" name="vakmensen per dag op de bouw cirkel"/>
          <p:cNvSpPr/>
          <p:nvPr/>
        </p:nvSpPr>
        <p:spPr>
          <a:xfrm>
            <a:off x="617220" y="2606040"/>
            <a:ext cx="617220" cy="617220"/>
          </a:xfrm>
          <a:prstGeom prst="ellipse">
            <a:avLst/>
          </a:prstGeom>
          <a:solidFill>
            <a:schemeClr val="accent1"/>
          </a:solidFill>
          <a:ln w="12700">
            <a:solidFill>
              <a:schemeClr val="accent1"/>
            </a:solidFill>
            <a:prstDash val="solid"/>
          </a:ln>
        </p:spPr>
        <p:txBody>
          <a:bodyPr/>
          <a:lstStyle/>
          <a:p>
            <a:endParaRPr lang="nl-NL" sz="1350"/>
          </a:p>
        </p:txBody>
      </p:sp>
      <p:pic>
        <p:nvPicPr>
          <p:cNvPr id="6" name="vakmensen per dag op de bouw" descr="preencoded.png"/>
          <p:cNvPicPr>
            <a:picLocks noChangeAspect="1"/>
          </p:cNvPicPr>
          <p:nvPr/>
        </p:nvPicPr>
        <p:blipFill>
          <a:blip r:embed="rId3"/>
          <a:stretch>
            <a:fillRect/>
          </a:stretch>
        </p:blipFill>
        <p:spPr>
          <a:xfrm>
            <a:off x="765353" y="2754173"/>
            <a:ext cx="320954" cy="320954"/>
          </a:xfrm>
          <a:prstGeom prst="rect">
            <a:avLst/>
          </a:prstGeom>
        </p:spPr>
      </p:pic>
      <p:sp>
        <p:nvSpPr>
          <p:cNvPr id="7" name="Text 4"/>
          <p:cNvSpPr txBox="1"/>
          <p:nvPr/>
        </p:nvSpPr>
        <p:spPr>
          <a:xfrm>
            <a:off x="617220" y="3291840"/>
            <a:ext cx="2087118" cy="582930"/>
          </a:xfrm>
          <a:prstGeom prst="rect">
            <a:avLst/>
          </a:prstGeom>
          <a:noFill/>
          <a:ln/>
        </p:spPr>
        <p:txBody>
          <a:bodyPr wrap="square" lIns="0" tIns="0" rIns="0" bIns="0" rtlCol="0" anchor="ctr">
            <a:normAutofit/>
          </a:bodyPr>
          <a:lstStyle/>
          <a:p>
            <a:r>
              <a:rPr lang="en-US" sz="3000" b="1" dirty="0">
                <a:solidFill>
                  <a:schemeClr val="tx2"/>
                </a:solidFill>
                <a:latin typeface="+mj-lt" pitchFamily="34" charset="0"/>
                <a:ea typeface="+mj-lt" pitchFamily="34" charset="-122"/>
                <a:cs typeface="+mj-lt" pitchFamily="34" charset="-120"/>
              </a:rPr>
              <a:t>40–60</a:t>
            </a:r>
            <a:endParaRPr lang="en-US" sz="3000" dirty="0"/>
          </a:p>
        </p:txBody>
      </p:sp>
      <p:sp>
        <p:nvSpPr>
          <p:cNvPr id="8" name="Text 5"/>
          <p:cNvSpPr txBox="1"/>
          <p:nvPr/>
        </p:nvSpPr>
        <p:spPr>
          <a:xfrm>
            <a:off x="617220" y="3874770"/>
            <a:ext cx="2087118" cy="445770"/>
          </a:xfrm>
          <a:prstGeom prst="rect">
            <a:avLst/>
          </a:prstGeom>
          <a:noFill/>
          <a:ln/>
        </p:spPr>
        <p:txBody>
          <a:bodyPr wrap="square" lIns="0" tIns="0" rIns="0" bIns="0" rtlCol="0" anchor="t"/>
          <a:lstStyle/>
          <a:p>
            <a:r>
              <a:rPr lang="en-US" sz="1125" dirty="0"/>
              <a:t>vakmensen per dag op de bouw</a:t>
            </a:r>
          </a:p>
        </p:txBody>
      </p:sp>
      <p:sp>
        <p:nvSpPr>
          <p:cNvPr id="9" name="pijl"/>
          <p:cNvSpPr/>
          <p:nvPr/>
        </p:nvSpPr>
        <p:spPr>
          <a:xfrm>
            <a:off x="3012948" y="3257550"/>
            <a:ext cx="205740" cy="274320"/>
          </a:xfrm>
          <a:prstGeom prst="rightArrow">
            <a:avLst/>
          </a:prstGeom>
          <a:solidFill>
            <a:schemeClr val="accent3"/>
          </a:solidFill>
          <a:ln w="12700">
            <a:solidFill>
              <a:schemeClr val="accent3"/>
            </a:solidFill>
            <a:prstDash val="solid"/>
          </a:ln>
        </p:spPr>
        <p:txBody>
          <a:bodyPr/>
          <a:lstStyle/>
          <a:p>
            <a:endParaRPr lang="nl-NL" sz="1350"/>
          </a:p>
        </p:txBody>
      </p:sp>
      <p:sp>
        <p:nvSpPr>
          <p:cNvPr id="10" name="extra ritjes per werkdag"/>
          <p:cNvSpPr/>
          <p:nvPr/>
        </p:nvSpPr>
        <p:spPr>
          <a:xfrm>
            <a:off x="3321558" y="2400300"/>
            <a:ext cx="2498598" cy="1988820"/>
          </a:xfrm>
          <a:prstGeom prst="roundRect">
            <a:avLst>
              <a:gd name="adj" fmla="val 6207"/>
            </a:avLst>
          </a:prstGeom>
          <a:solidFill>
            <a:schemeClr val="bg2"/>
          </a:solidFill>
          <a:ln w="9525">
            <a:solidFill>
              <a:schemeClr val="bg2"/>
            </a:solidFill>
            <a:prstDash val="solid"/>
          </a:ln>
          <a:effectLst>
            <a:outerShdw blurRad="101600" dist="25400" dir="5400000" algn="bl" rotWithShape="0">
              <a:srgbClr val="000000">
                <a:alpha val="14000"/>
              </a:srgbClr>
            </a:outerShdw>
          </a:effectLst>
        </p:spPr>
        <p:txBody>
          <a:bodyPr/>
          <a:lstStyle/>
          <a:p>
            <a:endParaRPr lang="nl-NL" sz="1350"/>
          </a:p>
        </p:txBody>
      </p:sp>
      <p:sp>
        <p:nvSpPr>
          <p:cNvPr id="11" name="extra ritjes per werkdag cirkel"/>
          <p:cNvSpPr/>
          <p:nvPr/>
        </p:nvSpPr>
        <p:spPr>
          <a:xfrm>
            <a:off x="3527298" y="2606040"/>
            <a:ext cx="617220" cy="617220"/>
          </a:xfrm>
          <a:prstGeom prst="ellipse">
            <a:avLst/>
          </a:prstGeom>
          <a:solidFill>
            <a:schemeClr val="accent1"/>
          </a:solidFill>
          <a:ln w="12700">
            <a:solidFill>
              <a:schemeClr val="accent1"/>
            </a:solidFill>
            <a:prstDash val="solid"/>
          </a:ln>
        </p:spPr>
        <p:txBody>
          <a:bodyPr/>
          <a:lstStyle/>
          <a:p>
            <a:endParaRPr lang="nl-NL" sz="1350"/>
          </a:p>
        </p:txBody>
      </p:sp>
      <p:pic>
        <p:nvPicPr>
          <p:cNvPr id="12" name="extra ritjes per werkdag" descr="preencoded.png"/>
          <p:cNvPicPr>
            <a:picLocks noChangeAspect="1"/>
          </p:cNvPicPr>
          <p:nvPr/>
        </p:nvPicPr>
        <p:blipFill>
          <a:blip r:embed="rId4"/>
          <a:stretch>
            <a:fillRect/>
          </a:stretch>
        </p:blipFill>
        <p:spPr>
          <a:xfrm>
            <a:off x="3675431" y="2754173"/>
            <a:ext cx="320954" cy="320954"/>
          </a:xfrm>
          <a:prstGeom prst="rect">
            <a:avLst/>
          </a:prstGeom>
        </p:spPr>
      </p:pic>
      <p:sp>
        <p:nvSpPr>
          <p:cNvPr id="13" name="Text 9"/>
          <p:cNvSpPr txBox="1"/>
          <p:nvPr/>
        </p:nvSpPr>
        <p:spPr>
          <a:xfrm>
            <a:off x="3527298" y="3291840"/>
            <a:ext cx="2087118" cy="582930"/>
          </a:xfrm>
          <a:prstGeom prst="rect">
            <a:avLst/>
          </a:prstGeom>
          <a:noFill/>
          <a:ln/>
        </p:spPr>
        <p:txBody>
          <a:bodyPr wrap="square" lIns="0" tIns="0" rIns="0" bIns="0" rtlCol="0" anchor="ctr">
            <a:normAutofit/>
          </a:bodyPr>
          <a:lstStyle/>
          <a:p>
            <a:r>
              <a:rPr lang="en-US" sz="3000" b="1" dirty="0">
                <a:solidFill>
                  <a:schemeClr val="tx2"/>
                </a:solidFill>
                <a:latin typeface="+mj-lt" pitchFamily="34" charset="0"/>
                <a:ea typeface="+mj-lt" pitchFamily="34" charset="-122"/>
                <a:cs typeface="+mj-lt" pitchFamily="34" charset="-120"/>
              </a:rPr>
              <a:t>80–120</a:t>
            </a:r>
            <a:endParaRPr lang="en-US" sz="3000" dirty="0"/>
          </a:p>
        </p:txBody>
      </p:sp>
      <p:sp>
        <p:nvSpPr>
          <p:cNvPr id="14" name="Text 10"/>
          <p:cNvSpPr txBox="1"/>
          <p:nvPr/>
        </p:nvSpPr>
        <p:spPr>
          <a:xfrm>
            <a:off x="3527298" y="3874770"/>
            <a:ext cx="2087118" cy="445770"/>
          </a:xfrm>
          <a:prstGeom prst="rect">
            <a:avLst/>
          </a:prstGeom>
          <a:noFill/>
          <a:ln/>
        </p:spPr>
        <p:txBody>
          <a:bodyPr wrap="square" lIns="0" tIns="0" rIns="0" bIns="0" rtlCol="0" anchor="t"/>
          <a:lstStyle/>
          <a:p>
            <a:r>
              <a:rPr lang="en-US" sz="1125" dirty="0"/>
              <a:t>extra ritjes per werkdag</a:t>
            </a:r>
          </a:p>
        </p:txBody>
      </p:sp>
      <p:sp>
        <p:nvSpPr>
          <p:cNvPr id="15" name="pijl"/>
          <p:cNvSpPr/>
          <p:nvPr/>
        </p:nvSpPr>
        <p:spPr>
          <a:xfrm>
            <a:off x="5923026" y="3257550"/>
            <a:ext cx="205740" cy="274320"/>
          </a:xfrm>
          <a:prstGeom prst="rightArrow">
            <a:avLst/>
          </a:prstGeom>
          <a:solidFill>
            <a:schemeClr val="accent3"/>
          </a:solidFill>
          <a:ln w="12700">
            <a:solidFill>
              <a:schemeClr val="accent3"/>
            </a:solidFill>
            <a:prstDash val="solid"/>
          </a:ln>
        </p:spPr>
        <p:txBody>
          <a:bodyPr/>
          <a:lstStyle/>
          <a:p>
            <a:endParaRPr lang="nl-NL" sz="1350"/>
          </a:p>
        </p:txBody>
      </p:sp>
      <p:sp>
        <p:nvSpPr>
          <p:cNvPr id="16" name="ritjes op drukke dagen"/>
          <p:cNvSpPr/>
          <p:nvPr/>
        </p:nvSpPr>
        <p:spPr>
          <a:xfrm>
            <a:off x="6231636" y="2400300"/>
            <a:ext cx="2498598" cy="1988820"/>
          </a:xfrm>
          <a:prstGeom prst="roundRect">
            <a:avLst>
              <a:gd name="adj" fmla="val 6207"/>
            </a:avLst>
          </a:prstGeom>
          <a:solidFill>
            <a:schemeClr val="accent1"/>
          </a:solidFill>
          <a:ln w="9525">
            <a:solidFill>
              <a:schemeClr val="accent1"/>
            </a:solidFill>
            <a:prstDash val="solid"/>
          </a:ln>
          <a:effectLst>
            <a:outerShdw blurRad="101600" dist="25400" dir="5400000" algn="bl" rotWithShape="0">
              <a:srgbClr val="000000">
                <a:alpha val="14000"/>
              </a:srgbClr>
            </a:outerShdw>
          </a:effectLst>
        </p:spPr>
        <p:txBody>
          <a:bodyPr/>
          <a:lstStyle/>
          <a:p>
            <a:endParaRPr lang="nl-NL" sz="1350"/>
          </a:p>
        </p:txBody>
      </p:sp>
      <p:sp>
        <p:nvSpPr>
          <p:cNvPr id="17" name="ritjes op drukke dagen cirkel"/>
          <p:cNvSpPr/>
          <p:nvPr/>
        </p:nvSpPr>
        <p:spPr>
          <a:xfrm>
            <a:off x="6437376" y="2606040"/>
            <a:ext cx="617220" cy="617220"/>
          </a:xfrm>
          <a:prstGeom prst="ellipse">
            <a:avLst/>
          </a:prstGeom>
          <a:solidFill>
            <a:schemeClr val="tx2"/>
          </a:solidFill>
          <a:ln w="12700">
            <a:solidFill>
              <a:schemeClr val="tx2"/>
            </a:solidFill>
            <a:prstDash val="solid"/>
          </a:ln>
        </p:spPr>
        <p:txBody>
          <a:bodyPr/>
          <a:lstStyle/>
          <a:p>
            <a:endParaRPr lang="nl-NL" sz="1350"/>
          </a:p>
        </p:txBody>
      </p:sp>
      <p:pic>
        <p:nvPicPr>
          <p:cNvPr id="18" name="ritjes op drukke dagen" descr="preencoded.png"/>
          <p:cNvPicPr>
            <a:picLocks noChangeAspect="1"/>
          </p:cNvPicPr>
          <p:nvPr/>
        </p:nvPicPr>
        <p:blipFill>
          <a:blip r:embed="rId5"/>
          <a:stretch>
            <a:fillRect/>
          </a:stretch>
        </p:blipFill>
        <p:spPr>
          <a:xfrm>
            <a:off x="6585509" y="2754173"/>
            <a:ext cx="320954" cy="320954"/>
          </a:xfrm>
          <a:prstGeom prst="rect">
            <a:avLst/>
          </a:prstGeom>
        </p:spPr>
      </p:pic>
      <p:sp>
        <p:nvSpPr>
          <p:cNvPr id="19" name="Text 14"/>
          <p:cNvSpPr txBox="1"/>
          <p:nvPr/>
        </p:nvSpPr>
        <p:spPr>
          <a:xfrm>
            <a:off x="6437376" y="3291840"/>
            <a:ext cx="2087118" cy="582930"/>
          </a:xfrm>
          <a:prstGeom prst="rect">
            <a:avLst/>
          </a:prstGeom>
          <a:noFill/>
          <a:ln/>
        </p:spPr>
        <p:txBody>
          <a:bodyPr wrap="square" lIns="0" tIns="0" rIns="0" bIns="0" rtlCol="0" anchor="ctr">
            <a:normAutofit/>
          </a:bodyPr>
          <a:lstStyle/>
          <a:p>
            <a:r>
              <a:rPr lang="en-US" sz="3000" b="1" dirty="0">
                <a:solidFill>
                  <a:schemeClr val="tx2"/>
                </a:solidFill>
                <a:latin typeface="+mj-lt" pitchFamily="34" charset="0"/>
                <a:ea typeface="+mj-lt" pitchFamily="34" charset="-122"/>
                <a:cs typeface="+mj-lt" pitchFamily="34" charset="-120"/>
              </a:rPr>
              <a:t>100–150</a:t>
            </a:r>
            <a:endParaRPr lang="en-US" sz="3000" dirty="0"/>
          </a:p>
        </p:txBody>
      </p:sp>
      <p:sp>
        <p:nvSpPr>
          <p:cNvPr id="20" name="Text 15"/>
          <p:cNvSpPr txBox="1"/>
          <p:nvPr/>
        </p:nvSpPr>
        <p:spPr>
          <a:xfrm>
            <a:off x="6437376" y="3874770"/>
            <a:ext cx="2087118" cy="445770"/>
          </a:xfrm>
          <a:prstGeom prst="rect">
            <a:avLst/>
          </a:prstGeom>
          <a:noFill/>
          <a:ln/>
        </p:spPr>
        <p:txBody>
          <a:bodyPr wrap="square" lIns="0" tIns="0" rIns="0" bIns="0" rtlCol="0" anchor="t"/>
          <a:lstStyle/>
          <a:p>
            <a:r>
              <a:rPr lang="en-US" sz="1125" dirty="0">
                <a:solidFill>
                  <a:schemeClr val="tx2"/>
                </a:solidFill>
              </a:rPr>
              <a:t>ritjes op drukke dagen</a:t>
            </a:r>
            <a:endParaRPr lang="en-US" sz="1125" dirty="0"/>
          </a:p>
        </p:txBody>
      </p:sp>
      <p:sp>
        <p:nvSpPr>
          <p:cNvPr id="21" name="kernboodschap"/>
          <p:cNvSpPr/>
          <p:nvPr/>
        </p:nvSpPr>
        <p:spPr>
          <a:xfrm>
            <a:off x="411480" y="4594860"/>
            <a:ext cx="8318754" cy="685800"/>
          </a:xfrm>
          <a:prstGeom prst="roundRect">
            <a:avLst>
              <a:gd name="adj" fmla="val 18000"/>
            </a:avLst>
          </a:prstGeom>
          <a:solidFill>
            <a:schemeClr val="tx2"/>
          </a:solidFill>
          <a:ln w="9525">
            <a:solidFill>
              <a:schemeClr val="tx2"/>
            </a:solidFill>
            <a:prstDash val="solid"/>
          </a:ln>
        </p:spPr>
        <p:txBody>
          <a:bodyPr/>
          <a:lstStyle/>
          <a:p>
            <a:endParaRPr lang="nl-NL" sz="1350"/>
          </a:p>
        </p:txBody>
      </p:sp>
      <p:sp>
        <p:nvSpPr>
          <p:cNvPr id="22" name="Text 17"/>
          <p:cNvSpPr txBox="1"/>
          <p:nvPr/>
        </p:nvSpPr>
        <p:spPr>
          <a:xfrm>
            <a:off x="617220" y="4608576"/>
            <a:ext cx="7886700" cy="651510"/>
          </a:xfrm>
          <a:prstGeom prst="rect">
            <a:avLst/>
          </a:prstGeom>
          <a:noFill/>
          <a:ln/>
        </p:spPr>
        <p:txBody>
          <a:bodyPr wrap="square" lIns="0" tIns="0" rIns="0" bIns="0" rtlCol="0" anchor="ctr"/>
          <a:lstStyle/>
          <a:p>
            <a:pPr algn="ctr"/>
            <a:r>
              <a:rPr lang="en-US" sz="1350" b="1" dirty="0">
                <a:solidFill>
                  <a:schemeClr val="bg1"/>
                </a:solidFill>
              </a:rPr>
              <a:t>Alles bij elkaar: op drukke dagen bijna elke 3 minuten een bouwvoertuig.</a:t>
            </a:r>
            <a:endParaRPr lang="en-US" sz="1350" dirty="0"/>
          </a:p>
        </p:txBody>
      </p:sp>
      <p:sp>
        <p:nvSpPr>
          <p:cNvPr id="25" name="Slide Number Placeholder 0"/>
          <p:cNvSpPr>
            <a:spLocks noGrp="1"/>
          </p:cNvSpPr>
          <p:nvPr>
            <p:ph type="sldNum" sz="quarter" idx="4294967295"/>
          </p:nvPr>
        </p:nvSpPr>
        <p:spPr>
          <a:xfrm>
            <a:off x="8387334" y="5644134"/>
            <a:ext cx="342900" cy="205740"/>
          </a:xfrm>
          <a:prstGeom prst="rect">
            <a:avLst/>
          </a:prstGeom>
          <a:extLst>
            <a:ext uri="{C572A759-6A51-4108-AA02-DFA0A04FC94B}">
              <ma14:wrappingTextBoxFlag xmlns="" xmlns:ma14="http://schemas.microsoft.com/office/mac/drawingml/2011/main" val="0"/>
            </a:ext>
          </a:extLst>
        </p:spPr>
        <p:txBody>
          <a:bodyPr/>
          <a:lstStyle>
            <a:lvl1pPr>
              <a:defRPr sz="750">
                <a:solidFill>
                  <a:schemeClr val="accent3"/>
                </a:solidFill>
              </a:defRPr>
            </a:lvl1pPr>
          </a:lstStyle>
          <a:p>
            <a:pPr algn="r"/>
            <a:fld id="{F7021451-1387-4CA6-816F-3879F97B5CBC}" type="slidenum">
              <a:rPr lang="en-US" b="0"/>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11480" y="1117854"/>
            <a:ext cx="8318754" cy="685800"/>
          </a:xfrm>
          <a:prstGeom prst="rect">
            <a:avLst/>
          </a:prstGeom>
          <a:noFill/>
          <a:ln/>
        </p:spPr>
        <p:txBody>
          <a:bodyPr vert="horz" wrap="square" lIns="0" tIns="0" rIns="0" bIns="0" rtlCol="0" anchor="ctr">
            <a:normAutofit/>
          </a:bodyPr>
          <a:lstStyle/>
          <a:p>
            <a:r>
              <a:rPr lang="en-US" dirty="0"/>
              <a:t>Zes vragen (en één hele grote)</a:t>
            </a:r>
          </a:p>
        </p:txBody>
      </p:sp>
      <p:sp>
        <p:nvSpPr>
          <p:cNvPr id="3" name="hoofdvraag"/>
          <p:cNvSpPr/>
          <p:nvPr/>
        </p:nvSpPr>
        <p:spPr>
          <a:xfrm>
            <a:off x="411480" y="1885950"/>
            <a:ext cx="8318754" cy="720090"/>
          </a:xfrm>
          <a:prstGeom prst="roundRect">
            <a:avLst>
              <a:gd name="adj" fmla="val 17143"/>
            </a:avLst>
          </a:prstGeom>
          <a:solidFill>
            <a:schemeClr val="accent1"/>
          </a:solidFill>
          <a:ln w="9525">
            <a:solidFill>
              <a:schemeClr val="accent1"/>
            </a:solidFill>
            <a:prstDash val="solid"/>
          </a:ln>
        </p:spPr>
        <p:txBody>
          <a:bodyPr/>
          <a:lstStyle/>
          <a:p>
            <a:endParaRPr lang="nl-NL" sz="1350"/>
          </a:p>
        </p:txBody>
      </p:sp>
      <p:sp>
        <p:nvSpPr>
          <p:cNvPr id="4" name="Text 2"/>
          <p:cNvSpPr txBox="1"/>
          <p:nvPr/>
        </p:nvSpPr>
        <p:spPr>
          <a:xfrm>
            <a:off x="617220" y="1899666"/>
            <a:ext cx="7955280" cy="685800"/>
          </a:xfrm>
          <a:prstGeom prst="rect">
            <a:avLst/>
          </a:prstGeom>
          <a:noFill/>
          <a:ln/>
        </p:spPr>
        <p:txBody>
          <a:bodyPr wrap="square" lIns="0" tIns="0" rIns="0" bIns="0" rtlCol="0" anchor="ctr"/>
          <a:lstStyle/>
          <a:p>
            <a:r>
              <a:rPr lang="en-US" sz="1575" b="1" dirty="0">
                <a:solidFill>
                  <a:schemeClr val="tx2"/>
                </a:solidFill>
                <a:latin typeface="+mj-lt" pitchFamily="34" charset="0"/>
                <a:ea typeface="+mj-lt" pitchFamily="34" charset="-122"/>
                <a:cs typeface="+mj-lt" pitchFamily="34" charset="-120"/>
              </a:rPr>
              <a:t>Hoe zorgen we dat ons dorp niet vijf jaar lang de bouwweg is?</a:t>
            </a:r>
            <a:endParaRPr lang="en-US" sz="1575" dirty="0"/>
          </a:p>
        </p:txBody>
      </p:sp>
      <p:sp>
        <p:nvSpPr>
          <p:cNvPr id="5" name="vraag 1"/>
          <p:cNvSpPr/>
          <p:nvPr/>
        </p:nvSpPr>
        <p:spPr>
          <a:xfrm>
            <a:off x="411480" y="2777490"/>
            <a:ext cx="2635758" cy="1200150"/>
          </a:xfrm>
          <a:prstGeom prst="roundRect">
            <a:avLst>
              <a:gd name="adj" fmla="val 10286"/>
            </a:avLst>
          </a:prstGeom>
          <a:solidFill>
            <a:schemeClr val="bg2"/>
          </a:solidFill>
          <a:ln w="9525">
            <a:solidFill>
              <a:schemeClr val="bg2"/>
            </a:solidFill>
            <a:prstDash val="solid"/>
          </a:ln>
          <a:effectLst>
            <a:outerShdw blurRad="101600" dist="25400" dir="5400000" algn="bl" rotWithShape="0">
              <a:srgbClr val="000000">
                <a:alpha val="14000"/>
              </a:srgbClr>
            </a:outerShdw>
          </a:effectLst>
        </p:spPr>
        <p:txBody>
          <a:bodyPr/>
          <a:lstStyle/>
          <a:p>
            <a:endParaRPr lang="nl-NL" sz="1350"/>
          </a:p>
        </p:txBody>
      </p:sp>
      <p:sp>
        <p:nvSpPr>
          <p:cNvPr id="6" name="nummer 1"/>
          <p:cNvSpPr/>
          <p:nvPr/>
        </p:nvSpPr>
        <p:spPr>
          <a:xfrm>
            <a:off x="582930" y="2948940"/>
            <a:ext cx="411480" cy="411480"/>
          </a:xfrm>
          <a:prstGeom prst="ellipse">
            <a:avLst/>
          </a:prstGeom>
          <a:solidFill>
            <a:schemeClr val="tx2"/>
          </a:solidFill>
          <a:ln w="12700">
            <a:solidFill>
              <a:schemeClr val="tx2"/>
            </a:solidFill>
            <a:prstDash val="solid"/>
          </a:ln>
        </p:spPr>
        <p:txBody>
          <a:bodyPr/>
          <a:lstStyle/>
          <a:p>
            <a:endParaRPr lang="nl-NL" sz="1350"/>
          </a:p>
        </p:txBody>
      </p:sp>
      <p:sp>
        <p:nvSpPr>
          <p:cNvPr id="7" name="Text 5"/>
          <p:cNvSpPr txBox="1"/>
          <p:nvPr/>
        </p:nvSpPr>
        <p:spPr>
          <a:xfrm>
            <a:off x="582930" y="2948940"/>
            <a:ext cx="411480" cy="411480"/>
          </a:xfrm>
          <a:prstGeom prst="rect">
            <a:avLst/>
          </a:prstGeom>
          <a:noFill/>
          <a:ln/>
        </p:spPr>
        <p:txBody>
          <a:bodyPr wrap="square" lIns="0" tIns="0" rIns="0" bIns="0" rtlCol="0" anchor="ctr"/>
          <a:lstStyle/>
          <a:p>
            <a:pPr algn="ctr"/>
            <a:r>
              <a:rPr lang="en-US" sz="1350" b="1" dirty="0">
                <a:solidFill>
                  <a:schemeClr val="accent1"/>
                </a:solidFill>
              </a:rPr>
              <a:t>1</a:t>
            </a:r>
            <a:endParaRPr lang="en-US" sz="1350" dirty="0"/>
          </a:p>
        </p:txBody>
      </p:sp>
      <p:sp>
        <p:nvSpPr>
          <p:cNvPr id="8" name="Text 6"/>
          <p:cNvSpPr txBox="1"/>
          <p:nvPr/>
        </p:nvSpPr>
        <p:spPr>
          <a:xfrm>
            <a:off x="1131570" y="2914650"/>
            <a:ext cx="1778508" cy="925830"/>
          </a:xfrm>
          <a:prstGeom prst="rect">
            <a:avLst/>
          </a:prstGeom>
          <a:noFill/>
          <a:ln/>
        </p:spPr>
        <p:txBody>
          <a:bodyPr wrap="square" lIns="0" tIns="0" rIns="0" bIns="0" rtlCol="0" anchor="ctr"/>
          <a:lstStyle/>
          <a:p>
            <a:r>
              <a:rPr lang="en-US" sz="1125" dirty="0"/>
              <a:t>Waar gaat al dat verkeer rijden?</a:t>
            </a:r>
          </a:p>
        </p:txBody>
      </p:sp>
      <p:sp>
        <p:nvSpPr>
          <p:cNvPr id="9" name="vraag 2"/>
          <p:cNvSpPr/>
          <p:nvPr/>
        </p:nvSpPr>
        <p:spPr>
          <a:xfrm>
            <a:off x="3252978" y="2777490"/>
            <a:ext cx="2635758" cy="1200150"/>
          </a:xfrm>
          <a:prstGeom prst="roundRect">
            <a:avLst>
              <a:gd name="adj" fmla="val 10286"/>
            </a:avLst>
          </a:prstGeom>
          <a:solidFill>
            <a:schemeClr val="bg2"/>
          </a:solidFill>
          <a:ln w="9525">
            <a:solidFill>
              <a:schemeClr val="bg2"/>
            </a:solidFill>
            <a:prstDash val="solid"/>
          </a:ln>
          <a:effectLst>
            <a:outerShdw blurRad="101600" dist="25400" dir="5400000" algn="bl" rotWithShape="0">
              <a:srgbClr val="000000">
                <a:alpha val="14000"/>
              </a:srgbClr>
            </a:outerShdw>
          </a:effectLst>
        </p:spPr>
        <p:txBody>
          <a:bodyPr/>
          <a:lstStyle/>
          <a:p>
            <a:endParaRPr lang="nl-NL" sz="1350"/>
          </a:p>
        </p:txBody>
      </p:sp>
      <p:sp>
        <p:nvSpPr>
          <p:cNvPr id="10" name="nummer 2"/>
          <p:cNvSpPr/>
          <p:nvPr/>
        </p:nvSpPr>
        <p:spPr>
          <a:xfrm>
            <a:off x="3424428" y="2948940"/>
            <a:ext cx="411480" cy="411480"/>
          </a:xfrm>
          <a:prstGeom prst="ellipse">
            <a:avLst/>
          </a:prstGeom>
          <a:solidFill>
            <a:schemeClr val="tx2"/>
          </a:solidFill>
          <a:ln w="12700">
            <a:solidFill>
              <a:schemeClr val="tx2"/>
            </a:solidFill>
            <a:prstDash val="solid"/>
          </a:ln>
        </p:spPr>
        <p:txBody>
          <a:bodyPr/>
          <a:lstStyle/>
          <a:p>
            <a:endParaRPr lang="nl-NL" sz="1350"/>
          </a:p>
        </p:txBody>
      </p:sp>
      <p:sp>
        <p:nvSpPr>
          <p:cNvPr id="11" name="Text 9"/>
          <p:cNvSpPr txBox="1"/>
          <p:nvPr/>
        </p:nvSpPr>
        <p:spPr>
          <a:xfrm>
            <a:off x="3424428" y="2948940"/>
            <a:ext cx="411480" cy="411480"/>
          </a:xfrm>
          <a:prstGeom prst="rect">
            <a:avLst/>
          </a:prstGeom>
          <a:noFill/>
          <a:ln/>
        </p:spPr>
        <p:txBody>
          <a:bodyPr wrap="square" lIns="0" tIns="0" rIns="0" bIns="0" rtlCol="0" anchor="ctr"/>
          <a:lstStyle/>
          <a:p>
            <a:pPr algn="ctr"/>
            <a:r>
              <a:rPr lang="en-US" sz="1350" b="1" dirty="0">
                <a:solidFill>
                  <a:schemeClr val="accent1"/>
                </a:solidFill>
              </a:rPr>
              <a:t>2</a:t>
            </a:r>
            <a:endParaRPr lang="en-US" sz="1350" dirty="0"/>
          </a:p>
        </p:txBody>
      </p:sp>
      <p:sp>
        <p:nvSpPr>
          <p:cNvPr id="12" name="Text 10"/>
          <p:cNvSpPr txBox="1"/>
          <p:nvPr/>
        </p:nvSpPr>
        <p:spPr>
          <a:xfrm>
            <a:off x="3973068" y="2914650"/>
            <a:ext cx="1778508" cy="925830"/>
          </a:xfrm>
          <a:prstGeom prst="rect">
            <a:avLst/>
          </a:prstGeom>
          <a:noFill/>
          <a:ln/>
        </p:spPr>
        <p:txBody>
          <a:bodyPr wrap="square" lIns="0" tIns="0" rIns="0" bIns="0" rtlCol="0" anchor="ctr"/>
          <a:lstStyle/>
          <a:p>
            <a:r>
              <a:rPr lang="en-US" sz="1125" dirty="0"/>
              <a:t>Welke routes krijgt het bouwverkeer?</a:t>
            </a:r>
          </a:p>
        </p:txBody>
      </p:sp>
      <p:sp>
        <p:nvSpPr>
          <p:cNvPr id="13" name="vraag 3"/>
          <p:cNvSpPr/>
          <p:nvPr/>
        </p:nvSpPr>
        <p:spPr>
          <a:xfrm>
            <a:off x="6094476" y="2777490"/>
            <a:ext cx="2635758" cy="1200150"/>
          </a:xfrm>
          <a:prstGeom prst="roundRect">
            <a:avLst>
              <a:gd name="adj" fmla="val 10286"/>
            </a:avLst>
          </a:prstGeom>
          <a:solidFill>
            <a:schemeClr val="bg2"/>
          </a:solidFill>
          <a:ln w="9525">
            <a:solidFill>
              <a:schemeClr val="bg2"/>
            </a:solidFill>
            <a:prstDash val="solid"/>
          </a:ln>
          <a:effectLst>
            <a:outerShdw blurRad="101600" dist="25400" dir="5400000" algn="bl" rotWithShape="0">
              <a:srgbClr val="000000">
                <a:alpha val="14000"/>
              </a:srgbClr>
            </a:outerShdw>
          </a:effectLst>
        </p:spPr>
        <p:txBody>
          <a:bodyPr/>
          <a:lstStyle/>
          <a:p>
            <a:endParaRPr lang="nl-NL" sz="1350"/>
          </a:p>
        </p:txBody>
      </p:sp>
      <p:sp>
        <p:nvSpPr>
          <p:cNvPr id="14" name="nummer 3"/>
          <p:cNvSpPr/>
          <p:nvPr/>
        </p:nvSpPr>
        <p:spPr>
          <a:xfrm>
            <a:off x="6265926" y="2948940"/>
            <a:ext cx="411480" cy="411480"/>
          </a:xfrm>
          <a:prstGeom prst="ellipse">
            <a:avLst/>
          </a:prstGeom>
          <a:solidFill>
            <a:schemeClr val="tx2"/>
          </a:solidFill>
          <a:ln w="12700">
            <a:solidFill>
              <a:schemeClr val="tx2"/>
            </a:solidFill>
            <a:prstDash val="solid"/>
          </a:ln>
        </p:spPr>
        <p:txBody>
          <a:bodyPr/>
          <a:lstStyle/>
          <a:p>
            <a:endParaRPr lang="nl-NL" sz="1350"/>
          </a:p>
        </p:txBody>
      </p:sp>
      <p:sp>
        <p:nvSpPr>
          <p:cNvPr id="15" name="Text 13"/>
          <p:cNvSpPr txBox="1"/>
          <p:nvPr/>
        </p:nvSpPr>
        <p:spPr>
          <a:xfrm>
            <a:off x="6265926" y="2948940"/>
            <a:ext cx="411480" cy="411480"/>
          </a:xfrm>
          <a:prstGeom prst="rect">
            <a:avLst/>
          </a:prstGeom>
          <a:noFill/>
          <a:ln/>
        </p:spPr>
        <p:txBody>
          <a:bodyPr wrap="square" lIns="0" tIns="0" rIns="0" bIns="0" rtlCol="0" anchor="ctr"/>
          <a:lstStyle/>
          <a:p>
            <a:pPr algn="ctr"/>
            <a:r>
              <a:rPr lang="en-US" sz="1350" b="1" dirty="0">
                <a:solidFill>
                  <a:schemeClr val="accent1"/>
                </a:solidFill>
              </a:rPr>
              <a:t>3</a:t>
            </a:r>
            <a:endParaRPr lang="en-US" sz="1350" dirty="0"/>
          </a:p>
        </p:txBody>
      </p:sp>
      <p:sp>
        <p:nvSpPr>
          <p:cNvPr id="16" name="Text 14"/>
          <p:cNvSpPr txBox="1"/>
          <p:nvPr/>
        </p:nvSpPr>
        <p:spPr>
          <a:xfrm>
            <a:off x="6814566" y="2914650"/>
            <a:ext cx="1778508" cy="925830"/>
          </a:xfrm>
          <a:prstGeom prst="rect">
            <a:avLst/>
          </a:prstGeom>
          <a:noFill/>
          <a:ln/>
        </p:spPr>
        <p:txBody>
          <a:bodyPr wrap="square" lIns="0" tIns="0" rIns="0" bIns="0" rtlCol="0" anchor="ctr"/>
          <a:lstStyle/>
          <a:p>
            <a:r>
              <a:rPr lang="en-US" sz="1125" dirty="0"/>
              <a:t>Hoeveel vrachtwagens per dag?</a:t>
            </a:r>
          </a:p>
        </p:txBody>
      </p:sp>
      <p:sp>
        <p:nvSpPr>
          <p:cNvPr id="17" name="vraag 4"/>
          <p:cNvSpPr/>
          <p:nvPr/>
        </p:nvSpPr>
        <p:spPr>
          <a:xfrm>
            <a:off x="411480" y="4149090"/>
            <a:ext cx="2635758" cy="1200150"/>
          </a:xfrm>
          <a:prstGeom prst="roundRect">
            <a:avLst>
              <a:gd name="adj" fmla="val 10286"/>
            </a:avLst>
          </a:prstGeom>
          <a:solidFill>
            <a:schemeClr val="bg2"/>
          </a:solidFill>
          <a:ln w="9525">
            <a:solidFill>
              <a:schemeClr val="bg2"/>
            </a:solidFill>
            <a:prstDash val="solid"/>
          </a:ln>
          <a:effectLst>
            <a:outerShdw blurRad="101600" dist="25400" dir="5400000" algn="bl" rotWithShape="0">
              <a:srgbClr val="000000">
                <a:alpha val="14000"/>
              </a:srgbClr>
            </a:outerShdw>
          </a:effectLst>
        </p:spPr>
        <p:txBody>
          <a:bodyPr/>
          <a:lstStyle/>
          <a:p>
            <a:endParaRPr lang="nl-NL" sz="1350"/>
          </a:p>
        </p:txBody>
      </p:sp>
      <p:sp>
        <p:nvSpPr>
          <p:cNvPr id="18" name="nummer 4"/>
          <p:cNvSpPr/>
          <p:nvPr/>
        </p:nvSpPr>
        <p:spPr>
          <a:xfrm>
            <a:off x="582930" y="4320540"/>
            <a:ext cx="411480" cy="411480"/>
          </a:xfrm>
          <a:prstGeom prst="ellipse">
            <a:avLst/>
          </a:prstGeom>
          <a:solidFill>
            <a:schemeClr val="tx2"/>
          </a:solidFill>
          <a:ln w="12700">
            <a:solidFill>
              <a:schemeClr val="tx2"/>
            </a:solidFill>
            <a:prstDash val="solid"/>
          </a:ln>
        </p:spPr>
        <p:txBody>
          <a:bodyPr/>
          <a:lstStyle/>
          <a:p>
            <a:endParaRPr lang="nl-NL" sz="1350"/>
          </a:p>
        </p:txBody>
      </p:sp>
      <p:sp>
        <p:nvSpPr>
          <p:cNvPr id="19" name="Text 17"/>
          <p:cNvSpPr txBox="1"/>
          <p:nvPr/>
        </p:nvSpPr>
        <p:spPr>
          <a:xfrm>
            <a:off x="582930" y="4320540"/>
            <a:ext cx="411480" cy="411480"/>
          </a:xfrm>
          <a:prstGeom prst="rect">
            <a:avLst/>
          </a:prstGeom>
          <a:noFill/>
          <a:ln/>
        </p:spPr>
        <p:txBody>
          <a:bodyPr wrap="square" lIns="0" tIns="0" rIns="0" bIns="0" rtlCol="0" anchor="ctr"/>
          <a:lstStyle/>
          <a:p>
            <a:pPr algn="ctr"/>
            <a:r>
              <a:rPr lang="en-US" sz="1350" b="1" dirty="0">
                <a:solidFill>
                  <a:schemeClr val="accent1"/>
                </a:solidFill>
              </a:rPr>
              <a:t>4</a:t>
            </a:r>
            <a:endParaRPr lang="en-US" sz="1350" dirty="0"/>
          </a:p>
        </p:txBody>
      </p:sp>
      <p:sp>
        <p:nvSpPr>
          <p:cNvPr id="20" name="Text 18"/>
          <p:cNvSpPr txBox="1"/>
          <p:nvPr/>
        </p:nvSpPr>
        <p:spPr>
          <a:xfrm>
            <a:off x="1131570" y="4286250"/>
            <a:ext cx="1778508" cy="925830"/>
          </a:xfrm>
          <a:prstGeom prst="rect">
            <a:avLst/>
          </a:prstGeom>
          <a:noFill/>
          <a:ln/>
        </p:spPr>
        <p:txBody>
          <a:bodyPr wrap="square" lIns="0" tIns="0" rIns="0" bIns="0" rtlCol="0" anchor="ctr"/>
          <a:lstStyle/>
          <a:p>
            <a:r>
              <a:rPr lang="en-US" sz="1125" dirty="0"/>
              <a:t>Hoe laat beginnen en stoppen ze?</a:t>
            </a:r>
          </a:p>
        </p:txBody>
      </p:sp>
      <p:sp>
        <p:nvSpPr>
          <p:cNvPr id="21" name="vraag 5"/>
          <p:cNvSpPr/>
          <p:nvPr/>
        </p:nvSpPr>
        <p:spPr>
          <a:xfrm>
            <a:off x="3252978" y="4149090"/>
            <a:ext cx="2635758" cy="1200150"/>
          </a:xfrm>
          <a:prstGeom prst="roundRect">
            <a:avLst>
              <a:gd name="adj" fmla="val 10286"/>
            </a:avLst>
          </a:prstGeom>
          <a:solidFill>
            <a:schemeClr val="bg2"/>
          </a:solidFill>
          <a:ln w="9525">
            <a:solidFill>
              <a:schemeClr val="bg2"/>
            </a:solidFill>
            <a:prstDash val="solid"/>
          </a:ln>
          <a:effectLst>
            <a:outerShdw blurRad="101600" dist="25400" dir="5400000" algn="bl" rotWithShape="0">
              <a:srgbClr val="000000">
                <a:alpha val="14000"/>
              </a:srgbClr>
            </a:outerShdw>
          </a:effectLst>
        </p:spPr>
        <p:txBody>
          <a:bodyPr/>
          <a:lstStyle/>
          <a:p>
            <a:endParaRPr lang="nl-NL" sz="1350"/>
          </a:p>
        </p:txBody>
      </p:sp>
      <p:sp>
        <p:nvSpPr>
          <p:cNvPr id="22" name="nummer 5"/>
          <p:cNvSpPr/>
          <p:nvPr/>
        </p:nvSpPr>
        <p:spPr>
          <a:xfrm>
            <a:off x="3424428" y="4320540"/>
            <a:ext cx="411480" cy="411480"/>
          </a:xfrm>
          <a:prstGeom prst="ellipse">
            <a:avLst/>
          </a:prstGeom>
          <a:solidFill>
            <a:schemeClr val="tx2"/>
          </a:solidFill>
          <a:ln w="12700">
            <a:solidFill>
              <a:schemeClr val="tx2"/>
            </a:solidFill>
            <a:prstDash val="solid"/>
          </a:ln>
        </p:spPr>
        <p:txBody>
          <a:bodyPr/>
          <a:lstStyle/>
          <a:p>
            <a:endParaRPr lang="nl-NL" sz="1350"/>
          </a:p>
        </p:txBody>
      </p:sp>
      <p:sp>
        <p:nvSpPr>
          <p:cNvPr id="23" name="Text 21"/>
          <p:cNvSpPr txBox="1"/>
          <p:nvPr/>
        </p:nvSpPr>
        <p:spPr>
          <a:xfrm>
            <a:off x="3424428" y="4320540"/>
            <a:ext cx="411480" cy="411480"/>
          </a:xfrm>
          <a:prstGeom prst="rect">
            <a:avLst/>
          </a:prstGeom>
          <a:noFill/>
          <a:ln/>
        </p:spPr>
        <p:txBody>
          <a:bodyPr wrap="square" lIns="0" tIns="0" rIns="0" bIns="0" rtlCol="0" anchor="ctr"/>
          <a:lstStyle/>
          <a:p>
            <a:pPr algn="ctr"/>
            <a:r>
              <a:rPr lang="en-US" sz="1350" b="1" dirty="0">
                <a:solidFill>
                  <a:schemeClr val="accent1"/>
                </a:solidFill>
              </a:rPr>
              <a:t>5</a:t>
            </a:r>
            <a:endParaRPr lang="en-US" sz="1350" dirty="0"/>
          </a:p>
        </p:txBody>
      </p:sp>
      <p:sp>
        <p:nvSpPr>
          <p:cNvPr id="24" name="Text 22"/>
          <p:cNvSpPr txBox="1"/>
          <p:nvPr/>
        </p:nvSpPr>
        <p:spPr>
          <a:xfrm>
            <a:off x="3973068" y="4286250"/>
            <a:ext cx="1778508" cy="925830"/>
          </a:xfrm>
          <a:prstGeom prst="rect">
            <a:avLst/>
          </a:prstGeom>
          <a:noFill/>
          <a:ln/>
        </p:spPr>
        <p:txBody>
          <a:bodyPr wrap="square" lIns="0" tIns="0" rIns="0" bIns="0" rtlCol="0" anchor="ctr"/>
          <a:lstStyle/>
          <a:p>
            <a:r>
              <a:rPr lang="en-US" sz="1125" dirty="0"/>
              <a:t>Welke wegen krijgen het zwaar?</a:t>
            </a:r>
          </a:p>
        </p:txBody>
      </p:sp>
      <p:sp>
        <p:nvSpPr>
          <p:cNvPr id="25" name="vraag 6"/>
          <p:cNvSpPr/>
          <p:nvPr/>
        </p:nvSpPr>
        <p:spPr>
          <a:xfrm>
            <a:off x="6094476" y="4149090"/>
            <a:ext cx="2635758" cy="1200150"/>
          </a:xfrm>
          <a:prstGeom prst="roundRect">
            <a:avLst>
              <a:gd name="adj" fmla="val 10286"/>
            </a:avLst>
          </a:prstGeom>
          <a:solidFill>
            <a:schemeClr val="bg2"/>
          </a:solidFill>
          <a:ln w="9525">
            <a:solidFill>
              <a:schemeClr val="bg2"/>
            </a:solidFill>
            <a:prstDash val="solid"/>
          </a:ln>
          <a:effectLst>
            <a:outerShdw blurRad="101600" dist="25400" dir="5400000" algn="bl" rotWithShape="0">
              <a:srgbClr val="000000">
                <a:alpha val="14000"/>
              </a:srgbClr>
            </a:outerShdw>
          </a:effectLst>
        </p:spPr>
        <p:txBody>
          <a:bodyPr/>
          <a:lstStyle/>
          <a:p>
            <a:endParaRPr lang="nl-NL" sz="1350"/>
          </a:p>
        </p:txBody>
      </p:sp>
      <p:sp>
        <p:nvSpPr>
          <p:cNvPr id="26" name="nummer 6"/>
          <p:cNvSpPr/>
          <p:nvPr/>
        </p:nvSpPr>
        <p:spPr>
          <a:xfrm>
            <a:off x="6265926" y="4320540"/>
            <a:ext cx="411480" cy="411480"/>
          </a:xfrm>
          <a:prstGeom prst="ellipse">
            <a:avLst/>
          </a:prstGeom>
          <a:solidFill>
            <a:schemeClr val="tx2"/>
          </a:solidFill>
          <a:ln w="12700">
            <a:solidFill>
              <a:schemeClr val="tx2"/>
            </a:solidFill>
            <a:prstDash val="solid"/>
          </a:ln>
        </p:spPr>
        <p:txBody>
          <a:bodyPr/>
          <a:lstStyle/>
          <a:p>
            <a:endParaRPr lang="nl-NL" sz="1350"/>
          </a:p>
        </p:txBody>
      </p:sp>
      <p:sp>
        <p:nvSpPr>
          <p:cNvPr id="27" name="Text 25"/>
          <p:cNvSpPr txBox="1"/>
          <p:nvPr/>
        </p:nvSpPr>
        <p:spPr>
          <a:xfrm>
            <a:off x="6265926" y="4320540"/>
            <a:ext cx="411480" cy="411480"/>
          </a:xfrm>
          <a:prstGeom prst="rect">
            <a:avLst/>
          </a:prstGeom>
          <a:noFill/>
          <a:ln/>
        </p:spPr>
        <p:txBody>
          <a:bodyPr wrap="square" lIns="0" tIns="0" rIns="0" bIns="0" rtlCol="0" anchor="ctr"/>
          <a:lstStyle/>
          <a:p>
            <a:pPr algn="ctr"/>
            <a:r>
              <a:rPr lang="en-US" sz="1350" b="1" dirty="0">
                <a:solidFill>
                  <a:schemeClr val="accent1"/>
                </a:solidFill>
              </a:rPr>
              <a:t>6</a:t>
            </a:r>
            <a:endParaRPr lang="en-US" sz="1350" dirty="0"/>
          </a:p>
        </p:txBody>
      </p:sp>
      <p:sp>
        <p:nvSpPr>
          <p:cNvPr id="28" name="Text 26"/>
          <p:cNvSpPr txBox="1"/>
          <p:nvPr/>
        </p:nvSpPr>
        <p:spPr>
          <a:xfrm>
            <a:off x="6814566" y="4286250"/>
            <a:ext cx="1778508" cy="925830"/>
          </a:xfrm>
          <a:prstGeom prst="rect">
            <a:avLst/>
          </a:prstGeom>
          <a:noFill/>
          <a:ln/>
        </p:spPr>
        <p:txBody>
          <a:bodyPr wrap="square" lIns="0" tIns="0" rIns="0" bIns="0" rtlCol="0" anchor="ctr"/>
          <a:lstStyle/>
          <a:p>
            <a:r>
              <a:rPr lang="en-US" sz="1125" dirty="0"/>
              <a:t>Hoe blijven fietsers en wandelaars veilig?</a:t>
            </a:r>
          </a:p>
        </p:txBody>
      </p:sp>
      <p:sp>
        <p:nvSpPr>
          <p:cNvPr id="29" name="Slide Number Placeholder 0"/>
          <p:cNvSpPr>
            <a:spLocks noGrp="1"/>
          </p:cNvSpPr>
          <p:nvPr>
            <p:ph type="sldNum" sz="quarter" idx="4294967295"/>
          </p:nvPr>
        </p:nvSpPr>
        <p:spPr>
          <a:xfrm>
            <a:off x="8387334" y="5644134"/>
            <a:ext cx="342900" cy="205740"/>
          </a:xfrm>
          <a:prstGeom prst="rect">
            <a:avLst/>
          </a:prstGeom>
          <a:extLst>
            <a:ext uri="{C572A759-6A51-4108-AA02-DFA0A04FC94B}">
              <ma14:wrappingTextBoxFlag xmlns="" xmlns:ma14="http://schemas.microsoft.com/office/mac/drawingml/2011/main" val="0"/>
            </a:ext>
          </a:extLst>
        </p:spPr>
        <p:txBody>
          <a:bodyPr/>
          <a:lstStyle>
            <a:lvl1pPr>
              <a:defRPr sz="750">
                <a:solidFill>
                  <a:schemeClr val="accent3"/>
                </a:solidFill>
              </a:defRPr>
            </a:lvl1pPr>
          </a:lstStyle>
          <a:p>
            <a:pPr algn="r"/>
            <a:fld id="{F7021451-1387-4CA6-816F-3879F97B5CBC}" type="slidenum">
              <a:rPr lang="en-US" b="0"/>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11480" y="1117854"/>
            <a:ext cx="8318754" cy="685800"/>
          </a:xfrm>
          <a:prstGeom prst="rect">
            <a:avLst/>
          </a:prstGeom>
          <a:noFill/>
          <a:ln/>
        </p:spPr>
        <p:txBody>
          <a:bodyPr vert="horz" wrap="square" lIns="0" tIns="0" rIns="0" bIns="0" rtlCol="0" anchor="ctr">
            <a:normAutofit/>
          </a:bodyPr>
          <a:lstStyle/>
          <a:p>
            <a:r>
              <a:rPr lang="en-US" dirty="0"/>
              <a:t>En dan hebben we het nog niet over…</a:t>
            </a:r>
          </a:p>
        </p:txBody>
      </p:sp>
      <p:sp>
        <p:nvSpPr>
          <p:cNvPr id="3" name="De lucht"/>
          <p:cNvSpPr/>
          <p:nvPr/>
        </p:nvSpPr>
        <p:spPr>
          <a:xfrm>
            <a:off x="411480" y="2023110"/>
            <a:ext cx="1925384" cy="2194560"/>
          </a:xfrm>
          <a:prstGeom prst="roundRect">
            <a:avLst>
              <a:gd name="adj" fmla="val 6411"/>
            </a:avLst>
          </a:prstGeom>
          <a:solidFill>
            <a:schemeClr val="bg2"/>
          </a:solidFill>
          <a:ln w="9525">
            <a:solidFill>
              <a:schemeClr val="bg2"/>
            </a:solidFill>
            <a:prstDash val="solid"/>
          </a:ln>
          <a:effectLst>
            <a:outerShdw blurRad="101600" dist="25400" dir="5400000" algn="bl" rotWithShape="0">
              <a:srgbClr val="000000">
                <a:alpha val="14000"/>
              </a:srgbClr>
            </a:outerShdw>
          </a:effectLst>
        </p:spPr>
        <p:txBody>
          <a:bodyPr/>
          <a:lstStyle/>
          <a:p>
            <a:endParaRPr lang="nl-NL" sz="1350"/>
          </a:p>
        </p:txBody>
      </p:sp>
      <p:sp>
        <p:nvSpPr>
          <p:cNvPr id="4" name="De lucht cirkel"/>
          <p:cNvSpPr/>
          <p:nvPr/>
        </p:nvSpPr>
        <p:spPr>
          <a:xfrm>
            <a:off x="996982" y="2263140"/>
            <a:ext cx="754380" cy="754380"/>
          </a:xfrm>
          <a:prstGeom prst="ellipse">
            <a:avLst/>
          </a:prstGeom>
          <a:solidFill>
            <a:schemeClr val="accent1"/>
          </a:solidFill>
          <a:ln w="12700">
            <a:solidFill>
              <a:schemeClr val="accent1"/>
            </a:solidFill>
            <a:prstDash val="solid"/>
          </a:ln>
        </p:spPr>
        <p:txBody>
          <a:bodyPr/>
          <a:lstStyle/>
          <a:p>
            <a:endParaRPr lang="nl-NL" sz="1350"/>
          </a:p>
        </p:txBody>
      </p:sp>
      <p:pic>
        <p:nvPicPr>
          <p:cNvPr id="5" name="De lucht" descr="preencoded.png"/>
          <p:cNvPicPr>
            <a:picLocks noChangeAspect="1"/>
          </p:cNvPicPr>
          <p:nvPr/>
        </p:nvPicPr>
        <p:blipFill>
          <a:blip r:embed="rId3"/>
          <a:stretch>
            <a:fillRect/>
          </a:stretch>
        </p:blipFill>
        <p:spPr>
          <a:xfrm>
            <a:off x="1178034" y="2444192"/>
            <a:ext cx="392278" cy="392278"/>
          </a:xfrm>
          <a:prstGeom prst="rect">
            <a:avLst/>
          </a:prstGeom>
        </p:spPr>
      </p:pic>
      <p:sp>
        <p:nvSpPr>
          <p:cNvPr id="6" name="Text 3"/>
          <p:cNvSpPr txBox="1"/>
          <p:nvPr/>
        </p:nvSpPr>
        <p:spPr>
          <a:xfrm>
            <a:off x="548640" y="3120390"/>
            <a:ext cx="1651064" cy="342900"/>
          </a:xfrm>
          <a:prstGeom prst="rect">
            <a:avLst/>
          </a:prstGeom>
          <a:noFill/>
          <a:ln/>
        </p:spPr>
        <p:txBody>
          <a:bodyPr wrap="square" lIns="0" tIns="0" rIns="0" bIns="0" rtlCol="0" anchor="t">
            <a:normAutofit/>
          </a:bodyPr>
          <a:lstStyle/>
          <a:p>
            <a:pPr algn="ctr"/>
            <a:r>
              <a:rPr lang="en-US" sz="1500" b="1" dirty="0">
                <a:latin typeface="+mj-lt" pitchFamily="34" charset="0"/>
                <a:ea typeface="+mj-lt" pitchFamily="34" charset="-122"/>
                <a:cs typeface="+mj-lt" pitchFamily="34" charset="-120"/>
              </a:rPr>
              <a:t>De lucht</a:t>
            </a:r>
            <a:endParaRPr lang="en-US" sz="1500" dirty="0"/>
          </a:p>
        </p:txBody>
      </p:sp>
      <p:sp>
        <p:nvSpPr>
          <p:cNvPr id="7" name="Text 4"/>
          <p:cNvSpPr txBox="1"/>
          <p:nvPr/>
        </p:nvSpPr>
        <p:spPr>
          <a:xfrm>
            <a:off x="582930" y="3497580"/>
            <a:ext cx="1582484" cy="617220"/>
          </a:xfrm>
          <a:prstGeom prst="rect">
            <a:avLst/>
          </a:prstGeom>
          <a:noFill/>
          <a:ln/>
        </p:spPr>
        <p:txBody>
          <a:bodyPr wrap="square" lIns="0" tIns="0" rIns="0" bIns="0" rtlCol="0" anchor="t"/>
          <a:lstStyle/>
          <a:p>
            <a:pPr algn="ctr"/>
            <a:r>
              <a:rPr lang="en-US" sz="1050" dirty="0">
                <a:solidFill>
                  <a:schemeClr val="accent5"/>
                </a:solidFill>
              </a:rPr>
              <a:t>Dieselgeur bij het ontbijt</a:t>
            </a:r>
            <a:endParaRPr lang="en-US" sz="1050" dirty="0"/>
          </a:p>
        </p:txBody>
      </p:sp>
      <p:sp>
        <p:nvSpPr>
          <p:cNvPr id="8" name="Het geluid"/>
          <p:cNvSpPr/>
          <p:nvPr/>
        </p:nvSpPr>
        <p:spPr>
          <a:xfrm>
            <a:off x="2542603" y="2023110"/>
            <a:ext cx="1925384" cy="2194560"/>
          </a:xfrm>
          <a:prstGeom prst="roundRect">
            <a:avLst>
              <a:gd name="adj" fmla="val 6411"/>
            </a:avLst>
          </a:prstGeom>
          <a:solidFill>
            <a:schemeClr val="bg2"/>
          </a:solidFill>
          <a:ln w="9525">
            <a:solidFill>
              <a:schemeClr val="bg2"/>
            </a:solidFill>
            <a:prstDash val="solid"/>
          </a:ln>
          <a:effectLst>
            <a:outerShdw blurRad="101600" dist="25400" dir="5400000" algn="bl" rotWithShape="0">
              <a:srgbClr val="000000">
                <a:alpha val="14000"/>
              </a:srgbClr>
            </a:outerShdw>
          </a:effectLst>
        </p:spPr>
        <p:txBody>
          <a:bodyPr/>
          <a:lstStyle/>
          <a:p>
            <a:endParaRPr lang="nl-NL" sz="1350"/>
          </a:p>
        </p:txBody>
      </p:sp>
      <p:sp>
        <p:nvSpPr>
          <p:cNvPr id="9" name="Het geluid cirkel"/>
          <p:cNvSpPr/>
          <p:nvPr/>
        </p:nvSpPr>
        <p:spPr>
          <a:xfrm>
            <a:off x="3128105" y="2263140"/>
            <a:ext cx="754380" cy="754380"/>
          </a:xfrm>
          <a:prstGeom prst="ellipse">
            <a:avLst/>
          </a:prstGeom>
          <a:solidFill>
            <a:schemeClr val="accent1"/>
          </a:solidFill>
          <a:ln w="12700">
            <a:solidFill>
              <a:schemeClr val="accent1"/>
            </a:solidFill>
            <a:prstDash val="solid"/>
          </a:ln>
        </p:spPr>
        <p:txBody>
          <a:bodyPr/>
          <a:lstStyle/>
          <a:p>
            <a:endParaRPr lang="nl-NL" sz="1350"/>
          </a:p>
        </p:txBody>
      </p:sp>
      <p:pic>
        <p:nvPicPr>
          <p:cNvPr id="10" name="Het geluid" descr="preencoded.png"/>
          <p:cNvPicPr>
            <a:picLocks noChangeAspect="1"/>
          </p:cNvPicPr>
          <p:nvPr/>
        </p:nvPicPr>
        <p:blipFill>
          <a:blip r:embed="rId4"/>
          <a:stretch>
            <a:fillRect/>
          </a:stretch>
        </p:blipFill>
        <p:spPr>
          <a:xfrm>
            <a:off x="3309157" y="2444192"/>
            <a:ext cx="392278" cy="392278"/>
          </a:xfrm>
          <a:prstGeom prst="rect">
            <a:avLst/>
          </a:prstGeom>
        </p:spPr>
      </p:pic>
      <p:sp>
        <p:nvSpPr>
          <p:cNvPr id="11" name="Text 7"/>
          <p:cNvSpPr txBox="1"/>
          <p:nvPr/>
        </p:nvSpPr>
        <p:spPr>
          <a:xfrm>
            <a:off x="2679763" y="3120390"/>
            <a:ext cx="1651064" cy="342900"/>
          </a:xfrm>
          <a:prstGeom prst="rect">
            <a:avLst/>
          </a:prstGeom>
          <a:noFill/>
          <a:ln/>
        </p:spPr>
        <p:txBody>
          <a:bodyPr wrap="square" lIns="0" tIns="0" rIns="0" bIns="0" rtlCol="0" anchor="t">
            <a:normAutofit/>
          </a:bodyPr>
          <a:lstStyle/>
          <a:p>
            <a:pPr algn="ctr"/>
            <a:r>
              <a:rPr lang="en-US" sz="1500" b="1" dirty="0">
                <a:latin typeface="+mj-lt" pitchFamily="34" charset="0"/>
                <a:ea typeface="+mj-lt" pitchFamily="34" charset="-122"/>
                <a:cs typeface="+mj-lt" pitchFamily="34" charset="-120"/>
              </a:rPr>
              <a:t>Het geluid</a:t>
            </a:r>
            <a:endParaRPr lang="en-US" sz="1500" dirty="0"/>
          </a:p>
        </p:txBody>
      </p:sp>
      <p:sp>
        <p:nvSpPr>
          <p:cNvPr id="12" name="Text 8"/>
          <p:cNvSpPr txBox="1"/>
          <p:nvPr/>
        </p:nvSpPr>
        <p:spPr>
          <a:xfrm>
            <a:off x="2714053" y="3497580"/>
            <a:ext cx="1582484" cy="617220"/>
          </a:xfrm>
          <a:prstGeom prst="rect">
            <a:avLst/>
          </a:prstGeom>
          <a:noFill/>
          <a:ln/>
        </p:spPr>
        <p:txBody>
          <a:bodyPr wrap="square" lIns="0" tIns="0" rIns="0" bIns="0" rtlCol="0" anchor="t"/>
          <a:lstStyle/>
          <a:p>
            <a:pPr algn="ctr"/>
            <a:r>
              <a:rPr lang="en-US" sz="1050" dirty="0">
                <a:solidFill>
                  <a:schemeClr val="accent5"/>
                </a:solidFill>
              </a:rPr>
              <a:t>Je wekker heet voortaan Volvo</a:t>
            </a:r>
            <a:endParaRPr lang="en-US" sz="1050" dirty="0"/>
          </a:p>
        </p:txBody>
      </p:sp>
      <p:sp>
        <p:nvSpPr>
          <p:cNvPr id="13" name="Het stof"/>
          <p:cNvSpPr/>
          <p:nvPr/>
        </p:nvSpPr>
        <p:spPr>
          <a:xfrm>
            <a:off x="4673727" y="2023110"/>
            <a:ext cx="1925384" cy="2194560"/>
          </a:xfrm>
          <a:prstGeom prst="roundRect">
            <a:avLst>
              <a:gd name="adj" fmla="val 6411"/>
            </a:avLst>
          </a:prstGeom>
          <a:solidFill>
            <a:schemeClr val="bg2"/>
          </a:solidFill>
          <a:ln w="9525">
            <a:solidFill>
              <a:schemeClr val="bg2"/>
            </a:solidFill>
            <a:prstDash val="solid"/>
          </a:ln>
          <a:effectLst>
            <a:outerShdw blurRad="101600" dist="25400" dir="5400000" algn="bl" rotWithShape="0">
              <a:srgbClr val="000000">
                <a:alpha val="14000"/>
              </a:srgbClr>
            </a:outerShdw>
          </a:effectLst>
        </p:spPr>
        <p:txBody>
          <a:bodyPr/>
          <a:lstStyle/>
          <a:p>
            <a:endParaRPr lang="nl-NL" sz="1350"/>
          </a:p>
        </p:txBody>
      </p:sp>
      <p:sp>
        <p:nvSpPr>
          <p:cNvPr id="14" name="Het stof cirkel"/>
          <p:cNvSpPr/>
          <p:nvPr/>
        </p:nvSpPr>
        <p:spPr>
          <a:xfrm>
            <a:off x="5259229" y="2263140"/>
            <a:ext cx="754380" cy="754380"/>
          </a:xfrm>
          <a:prstGeom prst="ellipse">
            <a:avLst/>
          </a:prstGeom>
          <a:solidFill>
            <a:schemeClr val="accent1"/>
          </a:solidFill>
          <a:ln w="12700">
            <a:solidFill>
              <a:schemeClr val="accent1"/>
            </a:solidFill>
            <a:prstDash val="solid"/>
          </a:ln>
        </p:spPr>
        <p:txBody>
          <a:bodyPr/>
          <a:lstStyle/>
          <a:p>
            <a:endParaRPr lang="nl-NL" sz="1350"/>
          </a:p>
        </p:txBody>
      </p:sp>
      <p:pic>
        <p:nvPicPr>
          <p:cNvPr id="15" name="Het stof" descr="preencoded.png"/>
          <p:cNvPicPr>
            <a:picLocks noChangeAspect="1"/>
          </p:cNvPicPr>
          <p:nvPr/>
        </p:nvPicPr>
        <p:blipFill>
          <a:blip r:embed="rId5"/>
          <a:stretch>
            <a:fillRect/>
          </a:stretch>
        </p:blipFill>
        <p:spPr>
          <a:xfrm>
            <a:off x="5440281" y="2444192"/>
            <a:ext cx="392278" cy="392278"/>
          </a:xfrm>
          <a:prstGeom prst="rect">
            <a:avLst/>
          </a:prstGeom>
        </p:spPr>
      </p:pic>
      <p:sp>
        <p:nvSpPr>
          <p:cNvPr id="16" name="Text 11"/>
          <p:cNvSpPr txBox="1"/>
          <p:nvPr/>
        </p:nvSpPr>
        <p:spPr>
          <a:xfrm>
            <a:off x="4810887" y="3120390"/>
            <a:ext cx="1651064" cy="342900"/>
          </a:xfrm>
          <a:prstGeom prst="rect">
            <a:avLst/>
          </a:prstGeom>
          <a:noFill/>
          <a:ln/>
        </p:spPr>
        <p:txBody>
          <a:bodyPr wrap="square" lIns="0" tIns="0" rIns="0" bIns="0" rtlCol="0" anchor="t">
            <a:normAutofit/>
          </a:bodyPr>
          <a:lstStyle/>
          <a:p>
            <a:pPr algn="ctr"/>
            <a:r>
              <a:rPr lang="en-US" sz="1500" b="1" dirty="0">
                <a:latin typeface="+mj-lt" pitchFamily="34" charset="0"/>
                <a:ea typeface="+mj-lt" pitchFamily="34" charset="-122"/>
                <a:cs typeface="+mj-lt" pitchFamily="34" charset="-120"/>
              </a:rPr>
              <a:t>Het stof</a:t>
            </a:r>
            <a:endParaRPr lang="en-US" sz="1500" dirty="0"/>
          </a:p>
        </p:txBody>
      </p:sp>
      <p:sp>
        <p:nvSpPr>
          <p:cNvPr id="17" name="Text 12"/>
          <p:cNvSpPr txBox="1"/>
          <p:nvPr/>
        </p:nvSpPr>
        <p:spPr>
          <a:xfrm>
            <a:off x="4845177" y="3497580"/>
            <a:ext cx="1582484" cy="617220"/>
          </a:xfrm>
          <a:prstGeom prst="rect">
            <a:avLst/>
          </a:prstGeom>
          <a:noFill/>
          <a:ln/>
        </p:spPr>
        <p:txBody>
          <a:bodyPr wrap="square" lIns="0" tIns="0" rIns="0" bIns="0" rtlCol="0" anchor="t"/>
          <a:lstStyle/>
          <a:p>
            <a:pPr algn="ctr"/>
            <a:r>
              <a:rPr lang="en-US" sz="1050" dirty="0">
                <a:solidFill>
                  <a:schemeClr val="accent5"/>
                </a:solidFill>
              </a:rPr>
              <a:t>Je auto is altijd net gewassen… niet</a:t>
            </a:r>
            <a:endParaRPr lang="en-US" sz="1050" dirty="0"/>
          </a:p>
        </p:txBody>
      </p:sp>
      <p:sp>
        <p:nvSpPr>
          <p:cNvPr id="18" name="De trillingen"/>
          <p:cNvSpPr/>
          <p:nvPr/>
        </p:nvSpPr>
        <p:spPr>
          <a:xfrm>
            <a:off x="6804850" y="2023110"/>
            <a:ext cx="1925384" cy="2194560"/>
          </a:xfrm>
          <a:prstGeom prst="roundRect">
            <a:avLst>
              <a:gd name="adj" fmla="val 6411"/>
            </a:avLst>
          </a:prstGeom>
          <a:solidFill>
            <a:schemeClr val="bg2"/>
          </a:solidFill>
          <a:ln w="9525">
            <a:solidFill>
              <a:schemeClr val="bg2"/>
            </a:solidFill>
            <a:prstDash val="solid"/>
          </a:ln>
          <a:effectLst>
            <a:outerShdw blurRad="101600" dist="25400" dir="5400000" algn="bl" rotWithShape="0">
              <a:srgbClr val="000000">
                <a:alpha val="14000"/>
              </a:srgbClr>
            </a:outerShdw>
          </a:effectLst>
        </p:spPr>
        <p:txBody>
          <a:bodyPr/>
          <a:lstStyle/>
          <a:p>
            <a:endParaRPr lang="nl-NL" sz="1350"/>
          </a:p>
        </p:txBody>
      </p:sp>
      <p:sp>
        <p:nvSpPr>
          <p:cNvPr id="19" name="De trillingen cirkel"/>
          <p:cNvSpPr/>
          <p:nvPr/>
        </p:nvSpPr>
        <p:spPr>
          <a:xfrm>
            <a:off x="7390352" y="2263140"/>
            <a:ext cx="754380" cy="754380"/>
          </a:xfrm>
          <a:prstGeom prst="ellipse">
            <a:avLst/>
          </a:prstGeom>
          <a:solidFill>
            <a:schemeClr val="accent1"/>
          </a:solidFill>
          <a:ln w="12700">
            <a:solidFill>
              <a:schemeClr val="accent1"/>
            </a:solidFill>
            <a:prstDash val="solid"/>
          </a:ln>
        </p:spPr>
        <p:txBody>
          <a:bodyPr/>
          <a:lstStyle/>
          <a:p>
            <a:endParaRPr lang="nl-NL" sz="1350"/>
          </a:p>
        </p:txBody>
      </p:sp>
      <p:pic>
        <p:nvPicPr>
          <p:cNvPr id="20" name="De trillingen" descr="preencoded.png"/>
          <p:cNvPicPr>
            <a:picLocks noChangeAspect="1"/>
          </p:cNvPicPr>
          <p:nvPr/>
        </p:nvPicPr>
        <p:blipFill>
          <a:blip r:embed="rId6"/>
          <a:stretch>
            <a:fillRect/>
          </a:stretch>
        </p:blipFill>
        <p:spPr>
          <a:xfrm>
            <a:off x="7571404" y="2444192"/>
            <a:ext cx="392278" cy="392278"/>
          </a:xfrm>
          <a:prstGeom prst="rect">
            <a:avLst/>
          </a:prstGeom>
        </p:spPr>
      </p:pic>
      <p:sp>
        <p:nvSpPr>
          <p:cNvPr id="21" name="Text 15"/>
          <p:cNvSpPr txBox="1"/>
          <p:nvPr/>
        </p:nvSpPr>
        <p:spPr>
          <a:xfrm>
            <a:off x="6942010" y="3120390"/>
            <a:ext cx="1651064" cy="342900"/>
          </a:xfrm>
          <a:prstGeom prst="rect">
            <a:avLst/>
          </a:prstGeom>
          <a:noFill/>
          <a:ln/>
        </p:spPr>
        <p:txBody>
          <a:bodyPr wrap="square" lIns="0" tIns="0" rIns="0" bIns="0" rtlCol="0" anchor="t">
            <a:normAutofit/>
          </a:bodyPr>
          <a:lstStyle/>
          <a:p>
            <a:pPr algn="ctr"/>
            <a:r>
              <a:rPr lang="en-US" sz="1500" b="1" dirty="0">
                <a:latin typeface="+mj-lt" pitchFamily="34" charset="0"/>
                <a:ea typeface="+mj-lt" pitchFamily="34" charset="-122"/>
                <a:cs typeface="+mj-lt" pitchFamily="34" charset="-120"/>
              </a:rPr>
              <a:t>De trillingen</a:t>
            </a:r>
            <a:endParaRPr lang="en-US" sz="1500" dirty="0"/>
          </a:p>
        </p:txBody>
      </p:sp>
      <p:sp>
        <p:nvSpPr>
          <p:cNvPr id="22" name="Text 16"/>
          <p:cNvSpPr txBox="1"/>
          <p:nvPr/>
        </p:nvSpPr>
        <p:spPr>
          <a:xfrm>
            <a:off x="6976300" y="3497580"/>
            <a:ext cx="1582484" cy="617220"/>
          </a:xfrm>
          <a:prstGeom prst="rect">
            <a:avLst/>
          </a:prstGeom>
          <a:noFill/>
          <a:ln/>
        </p:spPr>
        <p:txBody>
          <a:bodyPr wrap="square" lIns="0" tIns="0" rIns="0" bIns="0" rtlCol="0" anchor="t"/>
          <a:lstStyle/>
          <a:p>
            <a:pPr algn="ctr"/>
            <a:r>
              <a:rPr lang="en-US" sz="1050" dirty="0">
                <a:solidFill>
                  <a:schemeClr val="accent5"/>
                </a:solidFill>
              </a:rPr>
              <a:t>De kopjes in de kast dansen mee</a:t>
            </a:r>
            <a:endParaRPr lang="en-US" sz="1050" dirty="0"/>
          </a:p>
        </p:txBody>
      </p:sp>
      <p:sp>
        <p:nvSpPr>
          <p:cNvPr id="23" name="kernboodschap"/>
          <p:cNvSpPr/>
          <p:nvPr/>
        </p:nvSpPr>
        <p:spPr>
          <a:xfrm>
            <a:off x="411480" y="4423410"/>
            <a:ext cx="8318754" cy="651510"/>
          </a:xfrm>
          <a:prstGeom prst="roundRect">
            <a:avLst>
              <a:gd name="adj" fmla="val 18947"/>
            </a:avLst>
          </a:prstGeom>
          <a:solidFill>
            <a:schemeClr val="tx2"/>
          </a:solidFill>
          <a:ln w="9525">
            <a:solidFill>
              <a:schemeClr val="tx2"/>
            </a:solidFill>
            <a:prstDash val="solid"/>
          </a:ln>
        </p:spPr>
        <p:txBody>
          <a:bodyPr/>
          <a:lstStyle/>
          <a:p>
            <a:endParaRPr lang="nl-NL" sz="1350"/>
          </a:p>
        </p:txBody>
      </p:sp>
      <p:sp>
        <p:nvSpPr>
          <p:cNvPr id="24" name="Text 18"/>
          <p:cNvSpPr txBox="1"/>
          <p:nvPr/>
        </p:nvSpPr>
        <p:spPr>
          <a:xfrm>
            <a:off x="617220" y="4443984"/>
            <a:ext cx="7886700" cy="617220"/>
          </a:xfrm>
          <a:prstGeom prst="rect">
            <a:avLst/>
          </a:prstGeom>
          <a:noFill/>
          <a:ln/>
        </p:spPr>
        <p:txBody>
          <a:bodyPr wrap="square" lIns="0" tIns="0" rIns="0" bIns="0" rtlCol="0" anchor="ctr"/>
          <a:lstStyle/>
          <a:p>
            <a:pPr algn="ctr"/>
            <a:r>
              <a:rPr lang="en-US" sz="1350" b="1" dirty="0">
                <a:solidFill>
                  <a:schemeClr val="bg1"/>
                </a:solidFill>
              </a:rPr>
              <a:t>Grapje? Een beetje. Maar voor wie langs de route woont, is het elke dag echt.</a:t>
            </a:r>
            <a:endParaRPr lang="en-US" sz="1350" dirty="0"/>
          </a:p>
        </p:txBody>
      </p:sp>
      <p:sp>
        <p:nvSpPr>
          <p:cNvPr id="25" name="Slide Number Placeholder 0"/>
          <p:cNvSpPr>
            <a:spLocks noGrp="1"/>
          </p:cNvSpPr>
          <p:nvPr>
            <p:ph type="sldNum" sz="quarter" idx="4294967295"/>
          </p:nvPr>
        </p:nvSpPr>
        <p:spPr>
          <a:xfrm>
            <a:off x="8387334" y="5644134"/>
            <a:ext cx="342900" cy="205740"/>
          </a:xfrm>
          <a:prstGeom prst="rect">
            <a:avLst/>
          </a:prstGeom>
          <a:extLst>
            <a:ext uri="{C572A759-6A51-4108-AA02-DFA0A04FC94B}">
              <ma14:wrappingTextBoxFlag xmlns="" xmlns:ma14="http://schemas.microsoft.com/office/mac/drawingml/2011/main" val="0"/>
            </a:ext>
          </a:extLst>
        </p:spPr>
        <p:txBody>
          <a:bodyPr/>
          <a:lstStyle>
            <a:lvl1pPr>
              <a:defRPr sz="750">
                <a:solidFill>
                  <a:schemeClr val="accent3"/>
                </a:solidFill>
              </a:defRPr>
            </a:lvl1pPr>
          </a:lstStyle>
          <a:p>
            <a:pPr algn="r"/>
            <a:fld id="{F7021451-1387-4CA6-816F-3879F97B5CBC}" type="slidenum">
              <a:rPr lang="en-US" b="0"/>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11480" y="1117854"/>
            <a:ext cx="8318754" cy="685800"/>
          </a:xfrm>
          <a:prstGeom prst="rect">
            <a:avLst/>
          </a:prstGeom>
          <a:noFill/>
          <a:ln/>
        </p:spPr>
        <p:txBody>
          <a:bodyPr vert="horz" wrap="square" lIns="0" tIns="0" rIns="0" bIns="0" rtlCol="0" anchor="ctr">
            <a:normAutofit/>
          </a:bodyPr>
          <a:lstStyle/>
          <a:p>
            <a:r>
              <a:rPr lang="en-US" dirty="0"/>
              <a:t>Boornbergum is geen leeg kleurplaatje</a:t>
            </a:r>
          </a:p>
        </p:txBody>
      </p:sp>
      <p:pic>
        <p:nvPicPr>
          <p:cNvPr id="3" name="kaart" descr="/home/claude/work/mapcrop.png"/>
          <p:cNvPicPr>
            <a:picLocks noChangeAspect="1"/>
          </p:cNvPicPr>
          <p:nvPr/>
        </p:nvPicPr>
        <p:blipFill>
          <a:blip r:embed="rId3"/>
          <a:stretch>
            <a:fillRect/>
          </a:stretch>
        </p:blipFill>
        <p:spPr>
          <a:xfrm>
            <a:off x="411480" y="1920240"/>
            <a:ext cx="3703320" cy="3429000"/>
          </a:xfrm>
          <a:prstGeom prst="rect">
            <a:avLst/>
          </a:prstGeom>
        </p:spPr>
      </p:pic>
      <p:sp>
        <p:nvSpPr>
          <p:cNvPr id="4" name="Kinderen die naar school fietsen cirkel"/>
          <p:cNvSpPr/>
          <p:nvPr/>
        </p:nvSpPr>
        <p:spPr>
          <a:xfrm>
            <a:off x="4457700" y="1954530"/>
            <a:ext cx="582930" cy="582930"/>
          </a:xfrm>
          <a:prstGeom prst="ellipse">
            <a:avLst/>
          </a:prstGeom>
          <a:solidFill>
            <a:schemeClr val="accent1"/>
          </a:solidFill>
          <a:ln w="12700">
            <a:solidFill>
              <a:schemeClr val="accent1"/>
            </a:solidFill>
            <a:prstDash val="solid"/>
          </a:ln>
        </p:spPr>
        <p:txBody>
          <a:bodyPr/>
          <a:lstStyle/>
          <a:p>
            <a:endParaRPr lang="nl-NL" sz="1350"/>
          </a:p>
        </p:txBody>
      </p:sp>
      <p:pic>
        <p:nvPicPr>
          <p:cNvPr id="5" name="Kinderen die naar school fietsen" descr="preencoded.png"/>
          <p:cNvPicPr>
            <a:picLocks noChangeAspect="1"/>
          </p:cNvPicPr>
          <p:nvPr/>
        </p:nvPicPr>
        <p:blipFill>
          <a:blip r:embed="rId4"/>
          <a:stretch>
            <a:fillRect/>
          </a:stretch>
        </p:blipFill>
        <p:spPr>
          <a:xfrm>
            <a:off x="4597604" y="2094434"/>
            <a:ext cx="303124" cy="303124"/>
          </a:xfrm>
          <a:prstGeom prst="rect">
            <a:avLst/>
          </a:prstGeom>
        </p:spPr>
      </p:pic>
      <p:sp>
        <p:nvSpPr>
          <p:cNvPr id="6" name="Text 2"/>
          <p:cNvSpPr txBox="1"/>
          <p:nvPr/>
        </p:nvSpPr>
        <p:spPr>
          <a:xfrm>
            <a:off x="5212080" y="1954530"/>
            <a:ext cx="3497580" cy="582930"/>
          </a:xfrm>
          <a:prstGeom prst="rect">
            <a:avLst/>
          </a:prstGeom>
          <a:noFill/>
          <a:ln/>
        </p:spPr>
        <p:txBody>
          <a:bodyPr wrap="square" lIns="0" tIns="0" rIns="0" bIns="0" rtlCol="0" anchor="ctr"/>
          <a:lstStyle/>
          <a:p>
            <a:r>
              <a:rPr lang="en-US" sz="1275" dirty="0"/>
              <a:t>Kinderen die naar school fietsen</a:t>
            </a:r>
          </a:p>
        </p:txBody>
      </p:sp>
      <p:sp>
        <p:nvSpPr>
          <p:cNvPr id="7" name="Opa's en oma's die een boodschap doen cirkel"/>
          <p:cNvSpPr/>
          <p:nvPr/>
        </p:nvSpPr>
        <p:spPr>
          <a:xfrm>
            <a:off x="4457700" y="2674620"/>
            <a:ext cx="582930" cy="582930"/>
          </a:xfrm>
          <a:prstGeom prst="ellipse">
            <a:avLst/>
          </a:prstGeom>
          <a:solidFill>
            <a:schemeClr val="accent1"/>
          </a:solidFill>
          <a:ln w="12700">
            <a:solidFill>
              <a:schemeClr val="accent1"/>
            </a:solidFill>
            <a:prstDash val="solid"/>
          </a:ln>
        </p:spPr>
        <p:txBody>
          <a:bodyPr/>
          <a:lstStyle/>
          <a:p>
            <a:endParaRPr lang="nl-NL" sz="1350"/>
          </a:p>
        </p:txBody>
      </p:sp>
      <p:pic>
        <p:nvPicPr>
          <p:cNvPr id="8" name="Opa's en oma's die een boodschap doen" descr="preencoded.png"/>
          <p:cNvPicPr>
            <a:picLocks noChangeAspect="1"/>
          </p:cNvPicPr>
          <p:nvPr/>
        </p:nvPicPr>
        <p:blipFill>
          <a:blip r:embed="rId5"/>
          <a:stretch>
            <a:fillRect/>
          </a:stretch>
        </p:blipFill>
        <p:spPr>
          <a:xfrm>
            <a:off x="4597604" y="2814524"/>
            <a:ext cx="303124" cy="303124"/>
          </a:xfrm>
          <a:prstGeom prst="rect">
            <a:avLst/>
          </a:prstGeom>
        </p:spPr>
      </p:pic>
      <p:sp>
        <p:nvSpPr>
          <p:cNvPr id="9" name="Text 4"/>
          <p:cNvSpPr txBox="1"/>
          <p:nvPr/>
        </p:nvSpPr>
        <p:spPr>
          <a:xfrm>
            <a:off x="5212080" y="2674620"/>
            <a:ext cx="3497580" cy="582930"/>
          </a:xfrm>
          <a:prstGeom prst="rect">
            <a:avLst/>
          </a:prstGeom>
          <a:noFill/>
          <a:ln/>
        </p:spPr>
        <p:txBody>
          <a:bodyPr wrap="square" lIns="0" tIns="0" rIns="0" bIns="0" rtlCol="0" anchor="ctr"/>
          <a:lstStyle/>
          <a:p>
            <a:r>
              <a:rPr lang="en-US" sz="1275" dirty="0"/>
              <a:t>Opa's en oma's die een boodschap doen</a:t>
            </a:r>
          </a:p>
        </p:txBody>
      </p:sp>
      <p:sp>
        <p:nvSpPr>
          <p:cNvPr id="10" name="Buren, clubs en een dorpsgevoel cirkel"/>
          <p:cNvSpPr/>
          <p:nvPr/>
        </p:nvSpPr>
        <p:spPr>
          <a:xfrm>
            <a:off x="4457700" y="3394710"/>
            <a:ext cx="582930" cy="582930"/>
          </a:xfrm>
          <a:prstGeom prst="ellipse">
            <a:avLst/>
          </a:prstGeom>
          <a:solidFill>
            <a:schemeClr val="accent1"/>
          </a:solidFill>
          <a:ln w="12700">
            <a:solidFill>
              <a:schemeClr val="accent1"/>
            </a:solidFill>
            <a:prstDash val="solid"/>
          </a:ln>
        </p:spPr>
        <p:txBody>
          <a:bodyPr/>
          <a:lstStyle/>
          <a:p>
            <a:endParaRPr lang="nl-NL" sz="1350"/>
          </a:p>
        </p:txBody>
      </p:sp>
      <p:pic>
        <p:nvPicPr>
          <p:cNvPr id="11" name="Buren, clubs en een dorpsgevoel" descr="preencoded.png"/>
          <p:cNvPicPr>
            <a:picLocks noChangeAspect="1"/>
          </p:cNvPicPr>
          <p:nvPr/>
        </p:nvPicPr>
        <p:blipFill>
          <a:blip r:embed="rId6"/>
          <a:stretch>
            <a:fillRect/>
          </a:stretch>
        </p:blipFill>
        <p:spPr>
          <a:xfrm>
            <a:off x="4597604" y="3534614"/>
            <a:ext cx="303124" cy="303124"/>
          </a:xfrm>
          <a:prstGeom prst="rect">
            <a:avLst/>
          </a:prstGeom>
        </p:spPr>
      </p:pic>
      <p:sp>
        <p:nvSpPr>
          <p:cNvPr id="12" name="Text 6"/>
          <p:cNvSpPr txBox="1"/>
          <p:nvPr/>
        </p:nvSpPr>
        <p:spPr>
          <a:xfrm>
            <a:off x="5212080" y="3394710"/>
            <a:ext cx="3497580" cy="582930"/>
          </a:xfrm>
          <a:prstGeom prst="rect">
            <a:avLst/>
          </a:prstGeom>
          <a:noFill/>
          <a:ln/>
        </p:spPr>
        <p:txBody>
          <a:bodyPr wrap="square" lIns="0" tIns="0" rIns="0" bIns="0" rtlCol="0" anchor="ctr"/>
          <a:lstStyle/>
          <a:p>
            <a:r>
              <a:rPr lang="en-US" sz="1275" dirty="0"/>
              <a:t>Buren, clubs en een dorpsgevoel</a:t>
            </a:r>
          </a:p>
        </p:txBody>
      </p:sp>
      <p:sp>
        <p:nvSpPr>
          <p:cNvPr id="13" name="ligging"/>
          <p:cNvSpPr/>
          <p:nvPr/>
        </p:nvSpPr>
        <p:spPr>
          <a:xfrm>
            <a:off x="4457700" y="4217670"/>
            <a:ext cx="4272534" cy="1131570"/>
          </a:xfrm>
          <a:prstGeom prst="roundRect">
            <a:avLst>
              <a:gd name="adj" fmla="val 10909"/>
            </a:avLst>
          </a:prstGeom>
          <a:solidFill>
            <a:schemeClr val="bg2"/>
          </a:solidFill>
          <a:ln w="9525">
            <a:solidFill>
              <a:schemeClr val="bg2"/>
            </a:solidFill>
            <a:prstDash val="solid"/>
          </a:ln>
        </p:spPr>
        <p:txBody>
          <a:bodyPr/>
          <a:lstStyle/>
          <a:p>
            <a:endParaRPr lang="nl-NL" sz="1350"/>
          </a:p>
        </p:txBody>
      </p:sp>
      <p:sp>
        <p:nvSpPr>
          <p:cNvPr id="14" name="Text 8"/>
          <p:cNvSpPr txBox="1"/>
          <p:nvPr/>
        </p:nvSpPr>
        <p:spPr>
          <a:xfrm>
            <a:off x="4629150" y="4251960"/>
            <a:ext cx="3977640" cy="1062990"/>
          </a:xfrm>
          <a:prstGeom prst="rect">
            <a:avLst/>
          </a:prstGeom>
          <a:noFill/>
          <a:ln/>
        </p:spPr>
        <p:txBody>
          <a:bodyPr wrap="square" lIns="0" tIns="0" rIns="0" bIns="0" rtlCol="0" anchor="ctr"/>
          <a:lstStyle/>
          <a:p>
            <a:r>
              <a:rPr lang="en-US" sz="1125" dirty="0"/>
              <a:t>De nieuwe wijken komen tussen Drachten, Kortehemmen, De Wilgen en Boornbergum in. Hier kun je niet zomaar even buiten de lijntjes kleuren.</a:t>
            </a:r>
          </a:p>
        </p:txBody>
      </p:sp>
      <p:sp>
        <p:nvSpPr>
          <p:cNvPr id="25" name="Slide Number Placeholder 0"/>
          <p:cNvSpPr>
            <a:spLocks noGrp="1"/>
          </p:cNvSpPr>
          <p:nvPr>
            <p:ph type="sldNum" sz="quarter" idx="4294967295"/>
          </p:nvPr>
        </p:nvSpPr>
        <p:spPr>
          <a:xfrm>
            <a:off x="8387334" y="5644134"/>
            <a:ext cx="342900" cy="205740"/>
          </a:xfrm>
          <a:prstGeom prst="rect">
            <a:avLst/>
          </a:prstGeom>
          <a:extLst>
            <a:ext uri="{C572A759-6A51-4108-AA02-DFA0A04FC94B}">
              <ma14:wrappingTextBoxFlag xmlns="" xmlns:ma14="http://schemas.microsoft.com/office/mac/drawingml/2011/main" val="0"/>
            </a:ext>
          </a:extLst>
        </p:spPr>
        <p:txBody>
          <a:bodyPr/>
          <a:lstStyle>
            <a:lvl1pPr>
              <a:defRPr sz="750">
                <a:solidFill>
                  <a:schemeClr val="accent3"/>
                </a:solidFill>
              </a:defRPr>
            </a:lvl1pPr>
          </a:lstStyle>
          <a:p>
            <a:pPr algn="r"/>
            <a:fld id="{F7021451-1387-4CA6-816F-3879F97B5CBC}" type="slidenum">
              <a:rPr lang="en-US" b="0"/>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11480" y="1117854"/>
            <a:ext cx="8318754" cy="685800"/>
          </a:xfrm>
          <a:prstGeom prst="rect">
            <a:avLst/>
          </a:prstGeom>
          <a:noFill/>
          <a:ln/>
        </p:spPr>
        <p:txBody>
          <a:bodyPr vert="horz" wrap="square" lIns="0" tIns="0" rIns="0" bIns="0" rtlCol="0" anchor="ctr">
            <a:normAutofit/>
          </a:bodyPr>
          <a:lstStyle/>
          <a:p>
            <a:r>
              <a:rPr lang="en-US" dirty="0"/>
              <a:t>Ons boodschappenlijstje</a:t>
            </a:r>
          </a:p>
        </p:txBody>
      </p:sp>
      <p:sp>
        <p:nvSpPr>
          <p:cNvPr id="3" name="Text 1"/>
          <p:cNvSpPr txBox="1"/>
          <p:nvPr/>
        </p:nvSpPr>
        <p:spPr>
          <a:xfrm>
            <a:off x="411480" y="1817370"/>
            <a:ext cx="8298180" cy="377190"/>
          </a:xfrm>
          <a:prstGeom prst="rect">
            <a:avLst/>
          </a:prstGeom>
          <a:noFill/>
          <a:ln/>
        </p:spPr>
        <p:txBody>
          <a:bodyPr wrap="square" lIns="0" tIns="0" rIns="0" bIns="0" rtlCol="0" anchor="t"/>
          <a:lstStyle/>
          <a:p>
            <a:r>
              <a:rPr lang="en-US" sz="1275" dirty="0"/>
              <a:t>Wat we graag van de gemeente willen, liefst vóórdat de eerste schop de grond in gaat:</a:t>
            </a:r>
          </a:p>
        </p:txBody>
      </p:sp>
      <p:sp>
        <p:nvSpPr>
          <p:cNvPr id="4" name="verzoek 1"/>
          <p:cNvSpPr/>
          <p:nvPr/>
        </p:nvSpPr>
        <p:spPr>
          <a:xfrm>
            <a:off x="411480" y="2263140"/>
            <a:ext cx="4053078" cy="710946"/>
          </a:xfrm>
          <a:prstGeom prst="roundRect">
            <a:avLst>
              <a:gd name="adj" fmla="val 17363"/>
            </a:avLst>
          </a:prstGeom>
          <a:solidFill>
            <a:schemeClr val="bg2"/>
          </a:solidFill>
          <a:ln w="9525">
            <a:solidFill>
              <a:schemeClr val="bg2"/>
            </a:solidFill>
            <a:prstDash val="solid"/>
          </a:ln>
          <a:effectLst>
            <a:outerShdw blurRad="101600" dist="25400" dir="5400000" algn="bl" rotWithShape="0">
              <a:srgbClr val="000000">
                <a:alpha val="14000"/>
              </a:srgbClr>
            </a:outerShdw>
          </a:effectLst>
        </p:spPr>
        <p:txBody>
          <a:bodyPr/>
          <a:lstStyle/>
          <a:p>
            <a:endParaRPr lang="nl-NL" sz="1350"/>
          </a:p>
        </p:txBody>
      </p:sp>
      <p:sp>
        <p:nvSpPr>
          <p:cNvPr id="5" name="Text 3"/>
          <p:cNvSpPr txBox="1"/>
          <p:nvPr/>
        </p:nvSpPr>
        <p:spPr>
          <a:xfrm>
            <a:off x="548640" y="2263140"/>
            <a:ext cx="480060" cy="710946"/>
          </a:xfrm>
          <a:prstGeom prst="rect">
            <a:avLst/>
          </a:prstGeom>
          <a:noFill/>
          <a:ln/>
        </p:spPr>
        <p:txBody>
          <a:bodyPr wrap="square" lIns="0" tIns="0" rIns="0" bIns="0" rtlCol="0" anchor="ctr"/>
          <a:lstStyle/>
          <a:p>
            <a:pPr algn="ctr"/>
            <a:r>
              <a:rPr lang="en-US" sz="2550" b="1" dirty="0">
                <a:solidFill>
                  <a:schemeClr val="accent1"/>
                </a:solidFill>
                <a:latin typeface="+mj-lt" pitchFamily="34" charset="0"/>
                <a:ea typeface="+mj-lt" pitchFamily="34" charset="-122"/>
                <a:cs typeface="+mj-lt" pitchFamily="34" charset="-120"/>
              </a:rPr>
              <a:t>1</a:t>
            </a:r>
            <a:endParaRPr lang="en-US" sz="2550" dirty="0"/>
          </a:p>
        </p:txBody>
      </p:sp>
      <p:sp>
        <p:nvSpPr>
          <p:cNvPr id="6" name="Text 4"/>
          <p:cNvSpPr txBox="1"/>
          <p:nvPr/>
        </p:nvSpPr>
        <p:spPr>
          <a:xfrm>
            <a:off x="1131570" y="2318004"/>
            <a:ext cx="3223260" cy="601218"/>
          </a:xfrm>
          <a:prstGeom prst="rect">
            <a:avLst/>
          </a:prstGeom>
          <a:noFill/>
          <a:ln/>
        </p:spPr>
        <p:txBody>
          <a:bodyPr wrap="square" lIns="0" tIns="0" rIns="0" bIns="0" rtlCol="0" anchor="ctr"/>
          <a:lstStyle/>
          <a:p>
            <a:r>
              <a:rPr lang="en-US" sz="1200" b="1" dirty="0"/>
              <a:t>Een plan voor de in- en uitgang</a:t>
            </a:r>
            <a:endParaRPr lang="en-US" sz="1200" dirty="0"/>
          </a:p>
          <a:p>
            <a:r>
              <a:rPr lang="en-US" sz="975" dirty="0">
                <a:solidFill>
                  <a:schemeClr val="accent5"/>
                </a:solidFill>
              </a:rPr>
              <a:t>Hoe komt het verkeer de wijk in en uit?</a:t>
            </a:r>
            <a:endParaRPr lang="en-US" sz="1200" dirty="0"/>
          </a:p>
        </p:txBody>
      </p:sp>
      <p:sp>
        <p:nvSpPr>
          <p:cNvPr id="7" name="verzoek 2"/>
          <p:cNvSpPr/>
          <p:nvPr/>
        </p:nvSpPr>
        <p:spPr>
          <a:xfrm>
            <a:off x="4677156" y="2263140"/>
            <a:ext cx="4053078" cy="710946"/>
          </a:xfrm>
          <a:prstGeom prst="roundRect">
            <a:avLst>
              <a:gd name="adj" fmla="val 17363"/>
            </a:avLst>
          </a:prstGeom>
          <a:solidFill>
            <a:schemeClr val="bg2"/>
          </a:solidFill>
          <a:ln w="9525">
            <a:solidFill>
              <a:schemeClr val="bg2"/>
            </a:solidFill>
            <a:prstDash val="solid"/>
          </a:ln>
          <a:effectLst>
            <a:outerShdw blurRad="101600" dist="25400" dir="5400000" algn="bl" rotWithShape="0">
              <a:srgbClr val="000000">
                <a:alpha val="14000"/>
              </a:srgbClr>
            </a:outerShdw>
          </a:effectLst>
        </p:spPr>
        <p:txBody>
          <a:bodyPr/>
          <a:lstStyle/>
          <a:p>
            <a:endParaRPr lang="nl-NL" sz="1350"/>
          </a:p>
        </p:txBody>
      </p:sp>
      <p:sp>
        <p:nvSpPr>
          <p:cNvPr id="8" name="Text 6"/>
          <p:cNvSpPr txBox="1"/>
          <p:nvPr/>
        </p:nvSpPr>
        <p:spPr>
          <a:xfrm>
            <a:off x="4814316" y="2263140"/>
            <a:ext cx="480060" cy="710946"/>
          </a:xfrm>
          <a:prstGeom prst="rect">
            <a:avLst/>
          </a:prstGeom>
          <a:noFill/>
          <a:ln/>
        </p:spPr>
        <p:txBody>
          <a:bodyPr wrap="square" lIns="0" tIns="0" rIns="0" bIns="0" rtlCol="0" anchor="ctr"/>
          <a:lstStyle/>
          <a:p>
            <a:pPr algn="ctr"/>
            <a:r>
              <a:rPr lang="en-US" sz="2550" b="1" dirty="0">
                <a:solidFill>
                  <a:schemeClr val="accent1"/>
                </a:solidFill>
                <a:latin typeface="+mj-lt" pitchFamily="34" charset="0"/>
                <a:ea typeface="+mj-lt" pitchFamily="34" charset="-122"/>
                <a:cs typeface="+mj-lt" pitchFamily="34" charset="-120"/>
              </a:rPr>
              <a:t>2</a:t>
            </a:r>
            <a:endParaRPr lang="en-US" sz="2550" dirty="0"/>
          </a:p>
        </p:txBody>
      </p:sp>
      <p:sp>
        <p:nvSpPr>
          <p:cNvPr id="9" name="Text 7"/>
          <p:cNvSpPr txBox="1"/>
          <p:nvPr/>
        </p:nvSpPr>
        <p:spPr>
          <a:xfrm>
            <a:off x="5397246" y="2318004"/>
            <a:ext cx="3223260" cy="601218"/>
          </a:xfrm>
          <a:prstGeom prst="rect">
            <a:avLst/>
          </a:prstGeom>
          <a:noFill/>
          <a:ln/>
        </p:spPr>
        <p:txBody>
          <a:bodyPr wrap="square" lIns="0" tIns="0" rIns="0" bIns="0" rtlCol="0" anchor="ctr"/>
          <a:lstStyle/>
          <a:p>
            <a:r>
              <a:rPr lang="en-US" sz="1200" b="1" dirty="0"/>
              <a:t>Duidelijke routes</a:t>
            </a:r>
            <a:endParaRPr lang="en-US" sz="1200" dirty="0"/>
          </a:p>
          <a:p>
            <a:r>
              <a:rPr lang="en-US" sz="975" dirty="0">
                <a:solidFill>
                  <a:schemeClr val="accent5"/>
                </a:solidFill>
              </a:rPr>
              <a:t>Welke wegen wel, en welke niet?</a:t>
            </a:r>
            <a:endParaRPr lang="en-US" sz="1200" dirty="0"/>
          </a:p>
        </p:txBody>
      </p:sp>
      <p:sp>
        <p:nvSpPr>
          <p:cNvPr id="10" name="verzoek 3"/>
          <p:cNvSpPr/>
          <p:nvPr/>
        </p:nvSpPr>
        <p:spPr>
          <a:xfrm>
            <a:off x="411480" y="3124962"/>
            <a:ext cx="4053078" cy="710946"/>
          </a:xfrm>
          <a:prstGeom prst="roundRect">
            <a:avLst>
              <a:gd name="adj" fmla="val 17363"/>
            </a:avLst>
          </a:prstGeom>
          <a:solidFill>
            <a:schemeClr val="bg2"/>
          </a:solidFill>
          <a:ln w="9525">
            <a:solidFill>
              <a:schemeClr val="bg2"/>
            </a:solidFill>
            <a:prstDash val="solid"/>
          </a:ln>
          <a:effectLst>
            <a:outerShdw blurRad="101600" dist="25400" dir="5400000" algn="bl" rotWithShape="0">
              <a:srgbClr val="000000">
                <a:alpha val="14000"/>
              </a:srgbClr>
            </a:outerShdw>
          </a:effectLst>
        </p:spPr>
        <p:txBody>
          <a:bodyPr/>
          <a:lstStyle/>
          <a:p>
            <a:endParaRPr lang="nl-NL" sz="1350"/>
          </a:p>
        </p:txBody>
      </p:sp>
      <p:sp>
        <p:nvSpPr>
          <p:cNvPr id="11" name="Text 9"/>
          <p:cNvSpPr txBox="1"/>
          <p:nvPr/>
        </p:nvSpPr>
        <p:spPr>
          <a:xfrm>
            <a:off x="548640" y="3124962"/>
            <a:ext cx="480060" cy="710946"/>
          </a:xfrm>
          <a:prstGeom prst="rect">
            <a:avLst/>
          </a:prstGeom>
          <a:noFill/>
          <a:ln/>
        </p:spPr>
        <p:txBody>
          <a:bodyPr wrap="square" lIns="0" tIns="0" rIns="0" bIns="0" rtlCol="0" anchor="ctr"/>
          <a:lstStyle/>
          <a:p>
            <a:pPr algn="ctr"/>
            <a:r>
              <a:rPr lang="en-US" sz="2550" b="1" dirty="0">
                <a:solidFill>
                  <a:schemeClr val="accent1"/>
                </a:solidFill>
                <a:latin typeface="+mj-lt" pitchFamily="34" charset="0"/>
                <a:ea typeface="+mj-lt" pitchFamily="34" charset="-122"/>
                <a:cs typeface="+mj-lt" pitchFamily="34" charset="-120"/>
              </a:rPr>
              <a:t>3</a:t>
            </a:r>
            <a:endParaRPr lang="en-US" sz="2550" dirty="0"/>
          </a:p>
        </p:txBody>
      </p:sp>
      <p:sp>
        <p:nvSpPr>
          <p:cNvPr id="12" name="Text 10"/>
          <p:cNvSpPr txBox="1"/>
          <p:nvPr/>
        </p:nvSpPr>
        <p:spPr>
          <a:xfrm>
            <a:off x="1131570" y="3179826"/>
            <a:ext cx="3223260" cy="601218"/>
          </a:xfrm>
          <a:prstGeom prst="rect">
            <a:avLst/>
          </a:prstGeom>
          <a:noFill/>
          <a:ln/>
        </p:spPr>
        <p:txBody>
          <a:bodyPr wrap="square" lIns="0" tIns="0" rIns="0" bIns="0" rtlCol="0" anchor="ctr"/>
          <a:lstStyle/>
          <a:p>
            <a:r>
              <a:rPr lang="en-US" sz="1200" b="1" dirty="0"/>
              <a:t>Een oplossing voor Nijewei en Westerbuorren</a:t>
            </a:r>
            <a:endParaRPr lang="en-US" sz="1200" dirty="0"/>
          </a:p>
          <a:p>
            <a:r>
              <a:rPr lang="en-US" sz="975" dirty="0">
                <a:solidFill>
                  <a:schemeClr val="accent5"/>
                </a:solidFill>
              </a:rPr>
              <a:t>Niet straks, maar nu</a:t>
            </a:r>
            <a:endParaRPr lang="en-US" sz="1200" dirty="0"/>
          </a:p>
        </p:txBody>
      </p:sp>
      <p:sp>
        <p:nvSpPr>
          <p:cNvPr id="13" name="verzoek 4"/>
          <p:cNvSpPr/>
          <p:nvPr/>
        </p:nvSpPr>
        <p:spPr>
          <a:xfrm>
            <a:off x="4677156" y="3124962"/>
            <a:ext cx="4053078" cy="710946"/>
          </a:xfrm>
          <a:prstGeom prst="roundRect">
            <a:avLst>
              <a:gd name="adj" fmla="val 17363"/>
            </a:avLst>
          </a:prstGeom>
          <a:solidFill>
            <a:schemeClr val="bg2"/>
          </a:solidFill>
          <a:ln w="9525">
            <a:solidFill>
              <a:schemeClr val="bg2"/>
            </a:solidFill>
            <a:prstDash val="solid"/>
          </a:ln>
          <a:effectLst>
            <a:outerShdw blurRad="101600" dist="25400" dir="5400000" algn="bl" rotWithShape="0">
              <a:srgbClr val="000000">
                <a:alpha val="14000"/>
              </a:srgbClr>
            </a:outerShdw>
          </a:effectLst>
        </p:spPr>
        <p:txBody>
          <a:bodyPr/>
          <a:lstStyle/>
          <a:p>
            <a:endParaRPr lang="nl-NL" sz="1350"/>
          </a:p>
        </p:txBody>
      </p:sp>
      <p:sp>
        <p:nvSpPr>
          <p:cNvPr id="14" name="Text 12"/>
          <p:cNvSpPr txBox="1"/>
          <p:nvPr/>
        </p:nvSpPr>
        <p:spPr>
          <a:xfrm>
            <a:off x="4814316" y="3124962"/>
            <a:ext cx="480060" cy="710946"/>
          </a:xfrm>
          <a:prstGeom prst="rect">
            <a:avLst/>
          </a:prstGeom>
          <a:noFill/>
          <a:ln/>
        </p:spPr>
        <p:txBody>
          <a:bodyPr wrap="square" lIns="0" tIns="0" rIns="0" bIns="0" rtlCol="0" anchor="ctr"/>
          <a:lstStyle/>
          <a:p>
            <a:pPr algn="ctr"/>
            <a:r>
              <a:rPr lang="en-US" sz="2550" b="1" dirty="0">
                <a:solidFill>
                  <a:schemeClr val="accent1"/>
                </a:solidFill>
                <a:latin typeface="+mj-lt" pitchFamily="34" charset="0"/>
                <a:ea typeface="+mj-lt" pitchFamily="34" charset="-122"/>
                <a:cs typeface="+mj-lt" pitchFamily="34" charset="-120"/>
              </a:rPr>
              <a:t>4</a:t>
            </a:r>
            <a:endParaRPr lang="en-US" sz="2550" dirty="0"/>
          </a:p>
        </p:txBody>
      </p:sp>
      <p:sp>
        <p:nvSpPr>
          <p:cNvPr id="15" name="Text 13"/>
          <p:cNvSpPr txBox="1"/>
          <p:nvPr/>
        </p:nvSpPr>
        <p:spPr>
          <a:xfrm>
            <a:off x="5397246" y="3179826"/>
            <a:ext cx="3223260" cy="601218"/>
          </a:xfrm>
          <a:prstGeom prst="rect">
            <a:avLst/>
          </a:prstGeom>
          <a:noFill/>
          <a:ln/>
        </p:spPr>
        <p:txBody>
          <a:bodyPr wrap="square" lIns="0" tIns="0" rIns="0" bIns="0" rtlCol="0" anchor="ctr"/>
          <a:lstStyle/>
          <a:p>
            <a:r>
              <a:rPr lang="en-US" sz="1200" b="1" dirty="0"/>
              <a:t>Een bouwverkeersplan</a:t>
            </a:r>
            <a:endParaRPr lang="en-US" sz="1200" dirty="0"/>
          </a:p>
          <a:p>
            <a:r>
              <a:rPr lang="en-US" sz="975" dirty="0">
                <a:solidFill>
                  <a:schemeClr val="accent5"/>
                </a:solidFill>
              </a:rPr>
              <a:t>Om het dorp heen, op vaste tijden</a:t>
            </a:r>
            <a:endParaRPr lang="en-US" sz="1200" dirty="0"/>
          </a:p>
        </p:txBody>
      </p:sp>
      <p:sp>
        <p:nvSpPr>
          <p:cNvPr id="16" name="verzoek 5"/>
          <p:cNvSpPr/>
          <p:nvPr/>
        </p:nvSpPr>
        <p:spPr>
          <a:xfrm>
            <a:off x="411480" y="3986784"/>
            <a:ext cx="4053078" cy="710946"/>
          </a:xfrm>
          <a:prstGeom prst="roundRect">
            <a:avLst>
              <a:gd name="adj" fmla="val 17363"/>
            </a:avLst>
          </a:prstGeom>
          <a:solidFill>
            <a:schemeClr val="bg2"/>
          </a:solidFill>
          <a:ln w="9525">
            <a:solidFill>
              <a:schemeClr val="bg2"/>
            </a:solidFill>
            <a:prstDash val="solid"/>
          </a:ln>
          <a:effectLst>
            <a:outerShdw blurRad="101600" dist="25400" dir="5400000" algn="bl" rotWithShape="0">
              <a:srgbClr val="000000">
                <a:alpha val="14000"/>
              </a:srgbClr>
            </a:outerShdw>
          </a:effectLst>
        </p:spPr>
        <p:txBody>
          <a:bodyPr/>
          <a:lstStyle/>
          <a:p>
            <a:endParaRPr lang="nl-NL" sz="1350"/>
          </a:p>
        </p:txBody>
      </p:sp>
      <p:sp>
        <p:nvSpPr>
          <p:cNvPr id="17" name="Text 15"/>
          <p:cNvSpPr txBox="1"/>
          <p:nvPr/>
        </p:nvSpPr>
        <p:spPr>
          <a:xfrm>
            <a:off x="548640" y="3986784"/>
            <a:ext cx="480060" cy="710946"/>
          </a:xfrm>
          <a:prstGeom prst="rect">
            <a:avLst/>
          </a:prstGeom>
          <a:noFill/>
          <a:ln/>
        </p:spPr>
        <p:txBody>
          <a:bodyPr wrap="square" lIns="0" tIns="0" rIns="0" bIns="0" rtlCol="0" anchor="ctr"/>
          <a:lstStyle/>
          <a:p>
            <a:pPr algn="ctr"/>
            <a:r>
              <a:rPr lang="en-US" sz="2550" b="1" dirty="0">
                <a:solidFill>
                  <a:schemeClr val="accent1"/>
                </a:solidFill>
                <a:latin typeface="+mj-lt" pitchFamily="34" charset="0"/>
                <a:ea typeface="+mj-lt" pitchFamily="34" charset="-122"/>
                <a:cs typeface="+mj-lt" pitchFamily="34" charset="-120"/>
              </a:rPr>
              <a:t>5</a:t>
            </a:r>
            <a:endParaRPr lang="en-US" sz="2550" dirty="0"/>
          </a:p>
        </p:txBody>
      </p:sp>
      <p:sp>
        <p:nvSpPr>
          <p:cNvPr id="18" name="Text 16"/>
          <p:cNvSpPr txBox="1"/>
          <p:nvPr/>
        </p:nvSpPr>
        <p:spPr>
          <a:xfrm>
            <a:off x="1131570" y="4041648"/>
            <a:ext cx="3223260" cy="601218"/>
          </a:xfrm>
          <a:prstGeom prst="rect">
            <a:avLst/>
          </a:prstGeom>
          <a:noFill/>
          <a:ln/>
        </p:spPr>
        <p:txBody>
          <a:bodyPr wrap="square" lIns="0" tIns="0" rIns="0" bIns="0" rtlCol="0" anchor="ctr"/>
          <a:lstStyle/>
          <a:p>
            <a:r>
              <a:rPr lang="en-US" sz="1200" b="1" dirty="0"/>
              <a:t>Veilige fietsroutes</a:t>
            </a:r>
            <a:endParaRPr lang="en-US" sz="1200" dirty="0"/>
          </a:p>
          <a:p>
            <a:r>
              <a:rPr lang="en-US" sz="975" dirty="0">
                <a:solidFill>
                  <a:schemeClr val="accent5"/>
                </a:solidFill>
              </a:rPr>
              <a:t>Ook tijdens de bouw</a:t>
            </a:r>
            <a:endParaRPr lang="en-US" sz="1200" dirty="0"/>
          </a:p>
        </p:txBody>
      </p:sp>
      <p:sp>
        <p:nvSpPr>
          <p:cNvPr id="19" name="verzoek 6"/>
          <p:cNvSpPr/>
          <p:nvPr/>
        </p:nvSpPr>
        <p:spPr>
          <a:xfrm>
            <a:off x="4677156" y="3986784"/>
            <a:ext cx="4053078" cy="710946"/>
          </a:xfrm>
          <a:prstGeom prst="roundRect">
            <a:avLst>
              <a:gd name="adj" fmla="val 17363"/>
            </a:avLst>
          </a:prstGeom>
          <a:solidFill>
            <a:schemeClr val="bg2"/>
          </a:solidFill>
          <a:ln w="9525">
            <a:solidFill>
              <a:schemeClr val="bg2"/>
            </a:solidFill>
            <a:prstDash val="solid"/>
          </a:ln>
          <a:effectLst>
            <a:outerShdw blurRad="101600" dist="25400" dir="5400000" algn="bl" rotWithShape="0">
              <a:srgbClr val="000000">
                <a:alpha val="14000"/>
              </a:srgbClr>
            </a:outerShdw>
          </a:effectLst>
        </p:spPr>
        <p:txBody>
          <a:bodyPr/>
          <a:lstStyle/>
          <a:p>
            <a:endParaRPr lang="nl-NL" sz="1350"/>
          </a:p>
        </p:txBody>
      </p:sp>
      <p:sp>
        <p:nvSpPr>
          <p:cNvPr id="20" name="Text 18"/>
          <p:cNvSpPr txBox="1"/>
          <p:nvPr/>
        </p:nvSpPr>
        <p:spPr>
          <a:xfrm>
            <a:off x="4814316" y="3986784"/>
            <a:ext cx="480060" cy="710946"/>
          </a:xfrm>
          <a:prstGeom prst="rect">
            <a:avLst/>
          </a:prstGeom>
          <a:noFill/>
          <a:ln/>
        </p:spPr>
        <p:txBody>
          <a:bodyPr wrap="square" lIns="0" tIns="0" rIns="0" bIns="0" rtlCol="0" anchor="ctr"/>
          <a:lstStyle/>
          <a:p>
            <a:pPr algn="ctr"/>
            <a:r>
              <a:rPr lang="en-US" sz="2550" b="1" dirty="0">
                <a:solidFill>
                  <a:schemeClr val="accent1"/>
                </a:solidFill>
                <a:latin typeface="+mj-lt" pitchFamily="34" charset="0"/>
                <a:ea typeface="+mj-lt" pitchFamily="34" charset="-122"/>
                <a:cs typeface="+mj-lt" pitchFamily="34" charset="-120"/>
              </a:rPr>
              <a:t>6</a:t>
            </a:r>
            <a:endParaRPr lang="en-US" sz="2550" dirty="0"/>
          </a:p>
        </p:txBody>
      </p:sp>
      <p:sp>
        <p:nvSpPr>
          <p:cNvPr id="21" name="Text 19"/>
          <p:cNvSpPr txBox="1"/>
          <p:nvPr/>
        </p:nvSpPr>
        <p:spPr>
          <a:xfrm>
            <a:off x="5397246" y="4041648"/>
            <a:ext cx="3223260" cy="601218"/>
          </a:xfrm>
          <a:prstGeom prst="rect">
            <a:avLst/>
          </a:prstGeom>
          <a:noFill/>
          <a:ln/>
        </p:spPr>
        <p:txBody>
          <a:bodyPr wrap="square" lIns="0" tIns="0" rIns="0" bIns="0" rtlCol="0" anchor="ctr"/>
          <a:lstStyle/>
          <a:p>
            <a:r>
              <a:rPr lang="en-US" sz="1200" b="1" dirty="0"/>
              <a:t>Iemand om te bellen</a:t>
            </a:r>
            <a:endParaRPr lang="en-US" sz="1200" dirty="0"/>
          </a:p>
          <a:p>
            <a:r>
              <a:rPr lang="en-US" sz="975" dirty="0">
                <a:solidFill>
                  <a:schemeClr val="accent5"/>
                </a:solidFill>
              </a:rPr>
              <a:t>Eén aanspreekpunt bij overlast</a:t>
            </a:r>
            <a:endParaRPr lang="en-US" sz="1200" dirty="0"/>
          </a:p>
        </p:txBody>
      </p:sp>
      <p:sp>
        <p:nvSpPr>
          <p:cNvPr id="22" name="kernboodschap"/>
          <p:cNvSpPr/>
          <p:nvPr/>
        </p:nvSpPr>
        <p:spPr>
          <a:xfrm>
            <a:off x="411480" y="4882896"/>
            <a:ext cx="8318754" cy="548640"/>
          </a:xfrm>
          <a:prstGeom prst="roundRect">
            <a:avLst>
              <a:gd name="adj" fmla="val 22500"/>
            </a:avLst>
          </a:prstGeom>
          <a:solidFill>
            <a:schemeClr val="tx2"/>
          </a:solidFill>
          <a:ln w="9525">
            <a:solidFill>
              <a:schemeClr val="tx2"/>
            </a:solidFill>
            <a:prstDash val="solid"/>
          </a:ln>
        </p:spPr>
        <p:txBody>
          <a:bodyPr/>
          <a:lstStyle/>
          <a:p>
            <a:endParaRPr lang="nl-NL" sz="1350"/>
          </a:p>
        </p:txBody>
      </p:sp>
      <p:sp>
        <p:nvSpPr>
          <p:cNvPr id="23" name="Text 21"/>
          <p:cNvSpPr txBox="1"/>
          <p:nvPr/>
        </p:nvSpPr>
        <p:spPr>
          <a:xfrm>
            <a:off x="617220" y="4882896"/>
            <a:ext cx="7886700" cy="548640"/>
          </a:xfrm>
          <a:prstGeom prst="rect">
            <a:avLst/>
          </a:prstGeom>
          <a:noFill/>
          <a:ln/>
        </p:spPr>
        <p:txBody>
          <a:bodyPr wrap="square" lIns="0" tIns="0" rIns="0" bIns="0" rtlCol="0" anchor="ctr"/>
          <a:lstStyle/>
          <a:p>
            <a:pPr algn="ctr"/>
            <a:r>
              <a:rPr lang="en-US" sz="1500" b="1" dirty="0">
                <a:solidFill>
                  <a:schemeClr val="bg1"/>
                </a:solidFill>
              </a:rPr>
              <a:t>Kortom: eerst de weg, dan het huis.</a:t>
            </a:r>
            <a:endParaRPr lang="en-US" sz="1500" dirty="0"/>
          </a:p>
        </p:txBody>
      </p:sp>
      <p:sp>
        <p:nvSpPr>
          <p:cNvPr id="25" name="Slide Number Placeholder 0"/>
          <p:cNvSpPr>
            <a:spLocks noGrp="1"/>
          </p:cNvSpPr>
          <p:nvPr>
            <p:ph type="sldNum" sz="quarter" idx="4294967295"/>
          </p:nvPr>
        </p:nvSpPr>
        <p:spPr>
          <a:xfrm>
            <a:off x="8387334" y="5644134"/>
            <a:ext cx="342900" cy="205740"/>
          </a:xfrm>
          <a:prstGeom prst="rect">
            <a:avLst/>
          </a:prstGeom>
          <a:extLst>
            <a:ext uri="{C572A759-6A51-4108-AA02-DFA0A04FC94B}">
              <ma14:wrappingTextBoxFlag xmlns="" xmlns:ma14="http://schemas.microsoft.com/office/mac/drawingml/2011/main" val="0"/>
            </a:ext>
          </a:extLst>
        </p:spPr>
        <p:txBody>
          <a:bodyPr/>
          <a:lstStyle>
            <a:lvl1pPr>
              <a:defRPr sz="750">
                <a:solidFill>
                  <a:schemeClr val="accent3"/>
                </a:solidFill>
              </a:defRPr>
            </a:lvl1pPr>
          </a:lstStyle>
          <a:p>
            <a:pPr algn="r"/>
            <a:fld id="{F7021451-1387-4CA6-816F-3879F97B5CBC}" type="slidenum">
              <a:rPr lang="en-US" b="0"/>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chtergrondfoto" descr="/home/claude/work/in/u/ppt/media/image2.jpg"/>
          <p:cNvPicPr>
            <a:picLocks noChangeAspect="1"/>
          </p:cNvPicPr>
          <p:nvPr/>
        </p:nvPicPr>
        <p:blipFill>
          <a:blip r:embed="rId3">
            <a:alphaModFix amt="15000"/>
          </a:blip>
          <a:stretch>
            <a:fillRect/>
          </a:stretch>
        </p:blipFill>
        <p:spPr>
          <a:xfrm>
            <a:off x="1" y="582931"/>
            <a:ext cx="9143771" cy="5714771"/>
          </a:xfrm>
          <a:prstGeom prst="rect">
            <a:avLst/>
          </a:prstGeom>
        </p:spPr>
      </p:pic>
      <p:sp>
        <p:nvSpPr>
          <p:cNvPr id="3" name="Text 0"/>
          <p:cNvSpPr txBox="1"/>
          <p:nvPr/>
        </p:nvSpPr>
        <p:spPr>
          <a:xfrm>
            <a:off x="548640" y="1680210"/>
            <a:ext cx="8023860" cy="1165860"/>
          </a:xfrm>
          <a:prstGeom prst="rect">
            <a:avLst/>
          </a:prstGeom>
          <a:noFill/>
          <a:ln/>
        </p:spPr>
        <p:txBody>
          <a:bodyPr wrap="square" lIns="0" tIns="0" rIns="0" bIns="0" rtlCol="0" anchor="ctr"/>
          <a:lstStyle/>
          <a:p>
            <a:r>
              <a:rPr lang="en-US" sz="3300" b="1" dirty="0">
                <a:solidFill>
                  <a:schemeClr val="bg1"/>
                </a:solidFill>
                <a:latin typeface="+mj-lt" pitchFamily="34" charset="0"/>
                <a:ea typeface="+mj-lt" pitchFamily="34" charset="-122"/>
                <a:cs typeface="+mj-lt" pitchFamily="34" charset="-120"/>
              </a:rPr>
              <a:t>Die ene vraag: wat voor dorp willen we achterlaten?</a:t>
            </a:r>
            <a:endParaRPr lang="en-US" sz="3300" dirty="0"/>
          </a:p>
        </p:txBody>
      </p:sp>
      <p:sp>
        <p:nvSpPr>
          <p:cNvPr id="4" name="Een dorp dat op papier klopte"/>
          <p:cNvSpPr/>
          <p:nvPr/>
        </p:nvSpPr>
        <p:spPr>
          <a:xfrm>
            <a:off x="548640" y="3086100"/>
            <a:ext cx="3909060" cy="1371600"/>
          </a:xfrm>
          <a:prstGeom prst="roundRect">
            <a:avLst>
              <a:gd name="adj" fmla="val 9000"/>
            </a:avLst>
          </a:prstGeom>
          <a:solidFill>
            <a:schemeClr val="accent5"/>
          </a:solidFill>
          <a:ln w="9525">
            <a:solidFill>
              <a:schemeClr val="accent5"/>
            </a:solidFill>
            <a:prstDash val="solid"/>
          </a:ln>
        </p:spPr>
        <p:txBody>
          <a:bodyPr/>
          <a:lstStyle/>
          <a:p>
            <a:endParaRPr lang="nl-NL" sz="1350"/>
          </a:p>
        </p:txBody>
      </p:sp>
      <p:sp>
        <p:nvSpPr>
          <p:cNvPr id="5" name="Een dorp dat op papier klopte cirkel"/>
          <p:cNvSpPr/>
          <p:nvPr/>
        </p:nvSpPr>
        <p:spPr>
          <a:xfrm>
            <a:off x="754380" y="3291840"/>
            <a:ext cx="548640" cy="548640"/>
          </a:xfrm>
          <a:prstGeom prst="ellipse">
            <a:avLst/>
          </a:prstGeom>
          <a:solidFill>
            <a:schemeClr val="accent6"/>
          </a:solidFill>
          <a:ln w="12700">
            <a:solidFill>
              <a:schemeClr val="accent6"/>
            </a:solidFill>
            <a:prstDash val="solid"/>
          </a:ln>
        </p:spPr>
        <p:txBody>
          <a:bodyPr/>
          <a:lstStyle/>
          <a:p>
            <a:endParaRPr lang="nl-NL" sz="1350"/>
          </a:p>
        </p:txBody>
      </p:sp>
      <p:pic>
        <p:nvPicPr>
          <p:cNvPr id="6" name="Een dorp dat op papier klopte" descr="preencoded.png"/>
          <p:cNvPicPr>
            <a:picLocks noChangeAspect="1"/>
          </p:cNvPicPr>
          <p:nvPr/>
        </p:nvPicPr>
        <p:blipFill>
          <a:blip r:embed="rId4"/>
          <a:stretch>
            <a:fillRect/>
          </a:stretch>
        </p:blipFill>
        <p:spPr>
          <a:xfrm>
            <a:off x="886054" y="3423514"/>
            <a:ext cx="285293" cy="285293"/>
          </a:xfrm>
          <a:prstGeom prst="rect">
            <a:avLst/>
          </a:prstGeom>
        </p:spPr>
      </p:pic>
      <p:sp>
        <p:nvSpPr>
          <p:cNvPr id="7" name="Text 3"/>
          <p:cNvSpPr txBox="1"/>
          <p:nvPr/>
        </p:nvSpPr>
        <p:spPr>
          <a:xfrm>
            <a:off x="1474470" y="3223260"/>
            <a:ext cx="2811780" cy="582930"/>
          </a:xfrm>
          <a:prstGeom prst="rect">
            <a:avLst/>
          </a:prstGeom>
          <a:noFill/>
          <a:ln/>
        </p:spPr>
        <p:txBody>
          <a:bodyPr wrap="square" lIns="0" tIns="0" rIns="0" bIns="0" rtlCol="0" anchor="ctr"/>
          <a:lstStyle/>
          <a:p>
            <a:r>
              <a:rPr lang="en-US" sz="1350" b="1" dirty="0">
                <a:solidFill>
                  <a:schemeClr val="bg1"/>
                </a:solidFill>
              </a:rPr>
              <a:t>Een dorp dat op papier klopte</a:t>
            </a:r>
            <a:endParaRPr lang="en-US" sz="1350" dirty="0"/>
          </a:p>
        </p:txBody>
      </p:sp>
      <p:sp>
        <p:nvSpPr>
          <p:cNvPr id="8" name="Text 4"/>
          <p:cNvSpPr txBox="1"/>
          <p:nvPr/>
        </p:nvSpPr>
        <p:spPr>
          <a:xfrm>
            <a:off x="1474470" y="3874770"/>
            <a:ext cx="2811780" cy="514350"/>
          </a:xfrm>
          <a:prstGeom prst="rect">
            <a:avLst/>
          </a:prstGeom>
          <a:noFill/>
          <a:ln/>
        </p:spPr>
        <p:txBody>
          <a:bodyPr wrap="square" lIns="0" tIns="0" rIns="0" bIns="0" rtlCol="0" anchor="t"/>
          <a:lstStyle/>
          <a:p>
            <a:r>
              <a:rPr lang="en-US" sz="1125" dirty="0">
                <a:solidFill>
                  <a:schemeClr val="accent6"/>
                </a:solidFill>
              </a:rPr>
              <a:t>Maar waar je liever niet woont</a:t>
            </a:r>
            <a:endParaRPr lang="en-US" sz="1125" dirty="0"/>
          </a:p>
        </p:txBody>
      </p:sp>
      <p:sp>
        <p:nvSpPr>
          <p:cNvPr id="9" name="Een dorp waar het fijn blijft"/>
          <p:cNvSpPr/>
          <p:nvPr/>
        </p:nvSpPr>
        <p:spPr>
          <a:xfrm>
            <a:off x="4684014" y="3086100"/>
            <a:ext cx="3909060" cy="1371600"/>
          </a:xfrm>
          <a:prstGeom prst="roundRect">
            <a:avLst>
              <a:gd name="adj" fmla="val 9000"/>
            </a:avLst>
          </a:prstGeom>
          <a:solidFill>
            <a:schemeClr val="accent1"/>
          </a:solidFill>
          <a:ln w="9525">
            <a:solidFill>
              <a:schemeClr val="accent1"/>
            </a:solidFill>
            <a:prstDash val="solid"/>
          </a:ln>
        </p:spPr>
        <p:txBody>
          <a:bodyPr/>
          <a:lstStyle/>
          <a:p>
            <a:endParaRPr lang="nl-NL" sz="1350"/>
          </a:p>
        </p:txBody>
      </p:sp>
      <p:sp>
        <p:nvSpPr>
          <p:cNvPr id="10" name="Een dorp waar het fijn blijft cirkel"/>
          <p:cNvSpPr/>
          <p:nvPr/>
        </p:nvSpPr>
        <p:spPr>
          <a:xfrm>
            <a:off x="4889754" y="3291840"/>
            <a:ext cx="548640" cy="548640"/>
          </a:xfrm>
          <a:prstGeom prst="ellipse">
            <a:avLst/>
          </a:prstGeom>
          <a:solidFill>
            <a:schemeClr val="tx2"/>
          </a:solidFill>
          <a:ln w="12700">
            <a:solidFill>
              <a:schemeClr val="tx2"/>
            </a:solidFill>
            <a:prstDash val="solid"/>
          </a:ln>
        </p:spPr>
        <p:txBody>
          <a:bodyPr/>
          <a:lstStyle/>
          <a:p>
            <a:endParaRPr lang="nl-NL" sz="1350"/>
          </a:p>
        </p:txBody>
      </p:sp>
      <p:pic>
        <p:nvPicPr>
          <p:cNvPr id="11" name="Een dorp waar het fijn blijft" descr="preencoded.png"/>
          <p:cNvPicPr>
            <a:picLocks noChangeAspect="1"/>
          </p:cNvPicPr>
          <p:nvPr/>
        </p:nvPicPr>
        <p:blipFill>
          <a:blip r:embed="rId5"/>
          <a:stretch>
            <a:fillRect/>
          </a:stretch>
        </p:blipFill>
        <p:spPr>
          <a:xfrm>
            <a:off x="5021428" y="3423514"/>
            <a:ext cx="285293" cy="285293"/>
          </a:xfrm>
          <a:prstGeom prst="rect">
            <a:avLst/>
          </a:prstGeom>
        </p:spPr>
      </p:pic>
      <p:sp>
        <p:nvSpPr>
          <p:cNvPr id="12" name="Text 7"/>
          <p:cNvSpPr txBox="1"/>
          <p:nvPr/>
        </p:nvSpPr>
        <p:spPr>
          <a:xfrm>
            <a:off x="5609844" y="3223260"/>
            <a:ext cx="2811780" cy="582930"/>
          </a:xfrm>
          <a:prstGeom prst="rect">
            <a:avLst/>
          </a:prstGeom>
          <a:noFill/>
          <a:ln/>
        </p:spPr>
        <p:txBody>
          <a:bodyPr wrap="square" lIns="0" tIns="0" rIns="0" bIns="0" rtlCol="0" anchor="ctr"/>
          <a:lstStyle/>
          <a:p>
            <a:r>
              <a:rPr lang="en-US" sz="1350" b="1" dirty="0">
                <a:solidFill>
                  <a:schemeClr val="tx2"/>
                </a:solidFill>
              </a:rPr>
              <a:t>Een dorp waar het fijn blijft</a:t>
            </a:r>
            <a:endParaRPr lang="en-US" sz="1350" dirty="0"/>
          </a:p>
        </p:txBody>
      </p:sp>
      <p:sp>
        <p:nvSpPr>
          <p:cNvPr id="13" name="Text 8"/>
          <p:cNvSpPr txBox="1"/>
          <p:nvPr/>
        </p:nvSpPr>
        <p:spPr>
          <a:xfrm>
            <a:off x="5609844" y="3874770"/>
            <a:ext cx="2811780" cy="514350"/>
          </a:xfrm>
          <a:prstGeom prst="rect">
            <a:avLst/>
          </a:prstGeom>
          <a:noFill/>
          <a:ln/>
        </p:spPr>
        <p:txBody>
          <a:bodyPr wrap="square" lIns="0" tIns="0" rIns="0" bIns="0" rtlCol="0" anchor="t"/>
          <a:lstStyle/>
          <a:p>
            <a:r>
              <a:rPr lang="en-US" sz="1125" dirty="0">
                <a:solidFill>
                  <a:schemeClr val="tx2"/>
                </a:solidFill>
              </a:rPr>
              <a:t>Over 30 jaar nog steeds</a:t>
            </a:r>
            <a:endParaRPr lang="en-US" sz="1125" dirty="0"/>
          </a:p>
        </p:txBody>
      </p:sp>
      <p:sp>
        <p:nvSpPr>
          <p:cNvPr id="14" name="Text 9"/>
          <p:cNvSpPr txBox="1"/>
          <p:nvPr/>
        </p:nvSpPr>
        <p:spPr>
          <a:xfrm>
            <a:off x="548640" y="4732020"/>
            <a:ext cx="8023860" cy="548640"/>
          </a:xfrm>
          <a:prstGeom prst="rect">
            <a:avLst/>
          </a:prstGeom>
          <a:noFill/>
          <a:ln/>
        </p:spPr>
        <p:txBody>
          <a:bodyPr wrap="square" lIns="0" tIns="0" rIns="0" bIns="0" rtlCol="0" anchor="t"/>
          <a:lstStyle/>
          <a:p>
            <a:r>
              <a:rPr lang="en-US" sz="1500" i="1" dirty="0">
                <a:solidFill>
                  <a:schemeClr val="accent6"/>
                </a:solidFill>
                <a:latin typeface="+mj-lt" pitchFamily="34" charset="0"/>
                <a:ea typeface="+mj-lt" pitchFamily="34" charset="-122"/>
                <a:cs typeface="+mj-lt" pitchFamily="34" charset="-120"/>
              </a:rPr>
              <a:t>Dank u wel! En: we denken graag mee. Met koffie, zonder vrachtwagen.</a:t>
            </a:r>
            <a:endParaRPr lang="en-US" sz="15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62475E-0989-9E3E-C3B7-2F7A2ED6832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6B38B46-AED3-58F0-1747-99E333014C4D}"/>
              </a:ext>
            </a:extLst>
          </p:cNvPr>
          <p:cNvSpPr>
            <a:spLocks noGrp="1"/>
          </p:cNvSpPr>
          <p:nvPr>
            <p:ph type="title"/>
          </p:nvPr>
        </p:nvSpPr>
        <p:spPr/>
        <p:txBody>
          <a:bodyPr>
            <a:normAutofit fontScale="90000"/>
          </a:bodyPr>
          <a:lstStyle/>
          <a:p>
            <a:br>
              <a:rPr lang="nl-NL" dirty="0"/>
            </a:br>
            <a:br>
              <a:rPr lang="nl-NL" dirty="0"/>
            </a:br>
            <a:br>
              <a:rPr lang="nl-NL" dirty="0"/>
            </a:br>
            <a:r>
              <a:rPr lang="nl-NL" sz="4900" dirty="0"/>
              <a:t>Hoofdpunten commissie Groen</a:t>
            </a:r>
          </a:p>
        </p:txBody>
      </p:sp>
      <p:sp>
        <p:nvSpPr>
          <p:cNvPr id="4" name="Tekstvak 3">
            <a:extLst>
              <a:ext uri="{FF2B5EF4-FFF2-40B4-BE49-F238E27FC236}">
                <a16:creationId xmlns:a16="http://schemas.microsoft.com/office/drawing/2014/main" id="{61475105-347A-1604-EBFF-92F8F24312E7}"/>
              </a:ext>
            </a:extLst>
          </p:cNvPr>
          <p:cNvSpPr txBox="1"/>
          <p:nvPr/>
        </p:nvSpPr>
        <p:spPr>
          <a:xfrm>
            <a:off x="1230924" y="2215661"/>
            <a:ext cx="7033846" cy="3170099"/>
          </a:xfrm>
          <a:prstGeom prst="rect">
            <a:avLst/>
          </a:prstGeom>
          <a:noFill/>
        </p:spPr>
        <p:txBody>
          <a:bodyPr wrap="square">
            <a:spAutoFit/>
          </a:bodyPr>
          <a:lstStyle/>
          <a:p>
            <a:endParaRPr lang="nl-NL" sz="2000" dirty="0">
              <a:effectLst/>
              <a:latin typeface="+mn-lt"/>
            </a:endParaRPr>
          </a:p>
          <a:p>
            <a:pPr marL="285750" indent="-285750">
              <a:buFont typeface="Wingdings" pitchFamily="2" charset="2"/>
              <a:buChar char="§"/>
            </a:pPr>
            <a:r>
              <a:rPr lang="nl-NL" sz="2000" dirty="0">
                <a:effectLst/>
                <a:latin typeface="+mn-lt"/>
              </a:rPr>
              <a:t>Behoud van de nu aanwezige landschappelijke structuren</a:t>
            </a:r>
            <a:br>
              <a:rPr lang="nl-NL" sz="2000" dirty="0"/>
            </a:br>
            <a:endParaRPr lang="nl-NL" sz="2000" dirty="0"/>
          </a:p>
          <a:p>
            <a:pPr marL="285750" indent="-285750">
              <a:buFont typeface="Wingdings" pitchFamily="2" charset="2"/>
              <a:buChar char="§"/>
            </a:pPr>
            <a:r>
              <a:rPr lang="nl-NL" sz="2000" dirty="0">
                <a:effectLst/>
                <a:latin typeface="+mn-lt"/>
              </a:rPr>
              <a:t>Het beter definiëren van de bufferstrook tussen Drachten en Boornbergum:</a:t>
            </a:r>
            <a:br>
              <a:rPr lang="nl-NL" sz="2000" dirty="0"/>
            </a:br>
            <a:r>
              <a:rPr lang="nl-NL" sz="2000" dirty="0">
                <a:effectLst/>
                <a:latin typeface="+mn-lt"/>
              </a:rPr>
              <a:t>Zijn dit de dorpsgrenzen of de bebouwing?</a:t>
            </a:r>
          </a:p>
          <a:p>
            <a:pPr marL="285750" indent="-285750">
              <a:buFont typeface="Wingdings" pitchFamily="2" charset="2"/>
              <a:buChar char="§"/>
            </a:pPr>
            <a:endParaRPr lang="nl-NL" sz="2000" dirty="0"/>
          </a:p>
          <a:p>
            <a:pPr marL="285750" indent="-285750">
              <a:buFont typeface="Wingdings" pitchFamily="2" charset="2"/>
              <a:buChar char="§"/>
            </a:pPr>
            <a:r>
              <a:rPr lang="nl-NL" sz="2000" dirty="0">
                <a:effectLst/>
                <a:latin typeface="+mn-lt"/>
              </a:rPr>
              <a:t>Verzoek: Robuuste groen/blauwe bufferstrook langs de wegen die tussen Drachten en Boornbergum lopen.</a:t>
            </a:r>
            <a:br>
              <a:rPr lang="nl-NL" sz="2000" dirty="0"/>
            </a:br>
            <a:r>
              <a:rPr lang="nl-NL" sz="2000" dirty="0">
                <a:effectLst/>
                <a:latin typeface="+mn-lt"/>
              </a:rPr>
              <a:t>Minimale breedte van 200 meter.</a:t>
            </a:r>
            <a:endParaRPr lang="nl-NL" sz="2000" dirty="0"/>
          </a:p>
        </p:txBody>
      </p:sp>
      <p:pic>
        <p:nvPicPr>
          <p:cNvPr id="5" name="Afbeelding 4">
            <a:extLst>
              <a:ext uri="{FF2B5EF4-FFF2-40B4-BE49-F238E27FC236}">
                <a16:creationId xmlns:a16="http://schemas.microsoft.com/office/drawing/2014/main" id="{CD2EAAB4-1FB6-E102-6CFF-8C575C0A462D}"/>
              </a:ext>
            </a:extLst>
          </p:cNvPr>
          <p:cNvPicPr>
            <a:picLocks noChangeAspect="1"/>
          </p:cNvPicPr>
          <p:nvPr/>
        </p:nvPicPr>
        <p:blipFill>
          <a:blip r:embed="rId2"/>
          <a:stretch>
            <a:fillRect/>
          </a:stretch>
        </p:blipFill>
        <p:spPr>
          <a:xfrm>
            <a:off x="7057292" y="0"/>
            <a:ext cx="2086708" cy="1391139"/>
          </a:xfrm>
          <a:prstGeom prst="rect">
            <a:avLst/>
          </a:prstGeom>
        </p:spPr>
      </p:pic>
    </p:spTree>
    <p:extLst>
      <p:ext uri="{BB962C8B-B14F-4D97-AF65-F5344CB8AC3E}">
        <p14:creationId xmlns:p14="http://schemas.microsoft.com/office/powerpoint/2010/main" val="26624224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D43499-B616-9EDB-16B8-3122DFFB209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D614EF5-2E81-4080-E7E0-3EB8A5352F2C}"/>
              </a:ext>
            </a:extLst>
          </p:cNvPr>
          <p:cNvSpPr>
            <a:spLocks noGrp="1"/>
          </p:cNvSpPr>
          <p:nvPr>
            <p:ph type="title"/>
          </p:nvPr>
        </p:nvSpPr>
        <p:spPr/>
        <p:txBody>
          <a:bodyPr>
            <a:normAutofit fontScale="90000"/>
          </a:bodyPr>
          <a:lstStyle/>
          <a:p>
            <a:br>
              <a:rPr lang="nl-NL" dirty="0"/>
            </a:br>
            <a:br>
              <a:rPr lang="nl-NL" dirty="0"/>
            </a:br>
            <a:br>
              <a:rPr lang="nl-NL" dirty="0"/>
            </a:br>
            <a:r>
              <a:rPr lang="nl-NL" dirty="0"/>
              <a:t>Hoofdpunten commissie MFC</a:t>
            </a:r>
          </a:p>
        </p:txBody>
      </p:sp>
      <p:sp>
        <p:nvSpPr>
          <p:cNvPr id="4" name="Tekstvak 3">
            <a:extLst>
              <a:ext uri="{FF2B5EF4-FFF2-40B4-BE49-F238E27FC236}">
                <a16:creationId xmlns:a16="http://schemas.microsoft.com/office/drawing/2014/main" id="{1E508828-CB39-5A82-7F85-FFBE22D5E77E}"/>
              </a:ext>
            </a:extLst>
          </p:cNvPr>
          <p:cNvSpPr txBox="1"/>
          <p:nvPr/>
        </p:nvSpPr>
        <p:spPr>
          <a:xfrm>
            <a:off x="1535723" y="2449848"/>
            <a:ext cx="7033846" cy="3693319"/>
          </a:xfrm>
          <a:prstGeom prst="rect">
            <a:avLst/>
          </a:prstGeom>
          <a:noFill/>
        </p:spPr>
        <p:txBody>
          <a:bodyPr wrap="square">
            <a:spAutoFit/>
          </a:bodyPr>
          <a:lstStyle/>
          <a:p>
            <a:pPr marL="285750" lvl="0" indent="-285750">
              <a:buFont typeface="Wingdings" pitchFamily="2" charset="2"/>
              <a:buChar char="§"/>
            </a:pPr>
            <a:r>
              <a:rPr lang="nl-NL" dirty="0"/>
              <a:t>MFC nog niet in ROP specifiek benoemd, wel mogelijke plek bij sportvelden voor sport, spel en ontmoeting</a:t>
            </a:r>
          </a:p>
          <a:p>
            <a:pPr marL="285750" lvl="0" indent="-285750">
              <a:buFont typeface="Wingdings" pitchFamily="2" charset="2"/>
              <a:buChar char="§"/>
            </a:pPr>
            <a:endParaRPr lang="nl-NL" dirty="0"/>
          </a:p>
          <a:p>
            <a:pPr marL="285750" lvl="0" indent="-285750">
              <a:buFont typeface="Wingdings" pitchFamily="2" charset="2"/>
              <a:buChar char="§"/>
            </a:pPr>
            <a:r>
              <a:rPr lang="nl-NL" dirty="0"/>
              <a:t>Als commissie willen we aan de bal blijven</a:t>
            </a:r>
            <a:br>
              <a:rPr lang="nl-NL" dirty="0"/>
            </a:br>
            <a:endParaRPr lang="nl-NL" dirty="0"/>
          </a:p>
          <a:p>
            <a:pPr marL="285750" lvl="0" indent="-285750">
              <a:buFont typeface="Wingdings" pitchFamily="2" charset="2"/>
              <a:buChar char="§"/>
            </a:pPr>
            <a:r>
              <a:rPr lang="nl-NL" dirty="0"/>
              <a:t>Enkele punten die voor ons belangrijk zijn: </a:t>
            </a:r>
          </a:p>
          <a:p>
            <a:pPr marL="285750" lvl="0" indent="-285750">
              <a:buFont typeface="Wingdings" pitchFamily="2" charset="2"/>
              <a:buChar char="§"/>
            </a:pPr>
            <a:endParaRPr lang="nl-NL" dirty="0"/>
          </a:p>
          <a:p>
            <a:pPr marL="2114550" lvl="4" indent="-285750">
              <a:buFont typeface="Wingdings" pitchFamily="2" charset="2"/>
              <a:buChar char="q"/>
            </a:pPr>
            <a:r>
              <a:rPr lang="nl-NL" dirty="0"/>
              <a:t>	Juiste grootte</a:t>
            </a:r>
          </a:p>
          <a:p>
            <a:pPr marL="2114550" lvl="4" indent="-285750">
              <a:buFont typeface="Wingdings" pitchFamily="2" charset="2"/>
              <a:buChar char="q"/>
            </a:pPr>
            <a:endParaRPr lang="nl-NL" dirty="0"/>
          </a:p>
          <a:p>
            <a:pPr marL="2114550" lvl="4" indent="-285750">
              <a:buFont typeface="Wingdings" pitchFamily="2" charset="2"/>
              <a:buChar char="q"/>
            </a:pPr>
            <a:r>
              <a:rPr lang="nl-NL" dirty="0"/>
              <a:t>   Rendabel</a:t>
            </a:r>
            <a:br>
              <a:rPr lang="nl-NL" dirty="0"/>
            </a:br>
            <a:endParaRPr lang="nl-NL" dirty="0"/>
          </a:p>
          <a:p>
            <a:pPr marL="2114550" lvl="4" indent="-285750">
              <a:buFont typeface="Wingdings" pitchFamily="2" charset="2"/>
              <a:buChar char="q"/>
            </a:pPr>
            <a:r>
              <a:rPr lang="nl-NL" dirty="0"/>
              <a:t>   Welke partijen doen mee</a:t>
            </a:r>
          </a:p>
          <a:p>
            <a:r>
              <a:rPr lang="nl-NL" dirty="0"/>
              <a:t> </a:t>
            </a:r>
          </a:p>
        </p:txBody>
      </p:sp>
      <p:pic>
        <p:nvPicPr>
          <p:cNvPr id="3" name="Afbeelding 2">
            <a:extLst>
              <a:ext uri="{FF2B5EF4-FFF2-40B4-BE49-F238E27FC236}">
                <a16:creationId xmlns:a16="http://schemas.microsoft.com/office/drawing/2014/main" id="{0BA03B2F-444D-C420-623F-5B076DA9D9FB}"/>
              </a:ext>
            </a:extLst>
          </p:cNvPr>
          <p:cNvPicPr>
            <a:picLocks noChangeAspect="1"/>
          </p:cNvPicPr>
          <p:nvPr/>
        </p:nvPicPr>
        <p:blipFill>
          <a:blip r:embed="rId2"/>
          <a:stretch>
            <a:fillRect/>
          </a:stretch>
        </p:blipFill>
        <p:spPr>
          <a:xfrm>
            <a:off x="7057292" y="0"/>
            <a:ext cx="2086708" cy="1391139"/>
          </a:xfrm>
          <a:prstGeom prst="rect">
            <a:avLst/>
          </a:prstGeom>
        </p:spPr>
      </p:pic>
    </p:spTree>
    <p:extLst>
      <p:ext uri="{BB962C8B-B14F-4D97-AF65-F5344CB8AC3E}">
        <p14:creationId xmlns:p14="http://schemas.microsoft.com/office/powerpoint/2010/main" val="33919409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1684</TotalTime>
  <Words>2423</Words>
  <Application>Microsoft Macintosh PowerPoint</Application>
  <PresentationFormat>Diavoorstelling (4:3)</PresentationFormat>
  <Paragraphs>250</Paragraphs>
  <Slides>22</Slides>
  <Notes>16</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22</vt:i4>
      </vt:variant>
    </vt:vector>
  </HeadingPairs>
  <TitlesOfParts>
    <vt:vector size="28" baseType="lpstr">
      <vt:lpstr>Aptos</vt:lpstr>
      <vt:lpstr>Arial</vt:lpstr>
      <vt:lpstr>Bookman Old Style</vt:lpstr>
      <vt:lpstr>Calibri</vt:lpstr>
      <vt:lpstr>Wingdings</vt:lpstr>
      <vt:lpstr>Office Theme</vt:lpstr>
      <vt:lpstr>Agenda 15 oktober</vt:lpstr>
      <vt:lpstr>PowerPoint-presentatie</vt:lpstr>
      <vt:lpstr>PowerPoint-presentatie</vt:lpstr>
      <vt:lpstr>Hoofdpunten commissie Energie</vt:lpstr>
      <vt:lpstr>PowerPoint-presentatie</vt:lpstr>
      <vt:lpstr>200, 400, 600… doe maar 500!</vt:lpstr>
      <vt:lpstr>Mooie plaatjes… maar waar is de weg?</vt:lpstr>
      <vt:lpstr>De Nijewei en de Westerbuorren: nu al vol</vt:lpstr>
      <vt:lpstr>Wat een nieuwe wijk nodig heeft (behalve huizen)</vt:lpstr>
      <vt:lpstr>PowerPoint-presentatie</vt:lpstr>
      <vt:lpstr>En dan gaat de schop de grond in</vt:lpstr>
      <vt:lpstr>PowerPoint-presentatie</vt:lpstr>
      <vt:lpstr>De vrachtwagen-hitparade</vt:lpstr>
      <vt:lpstr>30.000 keer piep-piep-achteruit</vt:lpstr>
      <vt:lpstr>En de busjes? Die doen ook mee!</vt:lpstr>
      <vt:lpstr>Zes vragen (en één hele grote)</vt:lpstr>
      <vt:lpstr>En dan hebben we het nog niet over…</vt:lpstr>
      <vt:lpstr>Boornbergum is geen leeg kleurplaatje</vt:lpstr>
      <vt:lpstr>Ons boodschappenlijstje</vt:lpstr>
      <vt:lpstr>PowerPoint-presentatie</vt:lpstr>
      <vt:lpstr>   Hoofdpunten commissie Groen</vt:lpstr>
      <vt:lpstr>   Hoofdpunten commissie MFC</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M365 Copilot</dc:creator>
  <cp:keywords/>
  <dc:description>generated using python-pptx</dc:description>
  <cp:lastModifiedBy>Peter Gilsing</cp:lastModifiedBy>
  <cp:revision>11</cp:revision>
  <dcterms:created xsi:type="dcterms:W3CDTF">2026-10-10T18:25:00Z</dcterms:created>
  <dcterms:modified xsi:type="dcterms:W3CDTF">2026-10-16T18:11:27Z</dcterms:modified>
  <cp:category/>
</cp:coreProperties>
</file>